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4"/>
    <p:sldMasterId id="2147483738" r:id="rId5"/>
  </p:sldMasterIdLst>
  <p:notesMasterIdLst>
    <p:notesMasterId r:id="rId25"/>
  </p:notesMasterIdLst>
  <p:handoutMasterIdLst>
    <p:handoutMasterId r:id="rId26"/>
  </p:handoutMasterIdLst>
  <p:sldIdLst>
    <p:sldId id="294" r:id="rId6"/>
    <p:sldId id="293" r:id="rId7"/>
    <p:sldId id="296" r:id="rId8"/>
    <p:sldId id="260" r:id="rId9"/>
    <p:sldId id="1211" r:id="rId10"/>
    <p:sldId id="1209" r:id="rId11"/>
    <p:sldId id="284" r:id="rId12"/>
    <p:sldId id="1216" r:id="rId13"/>
    <p:sldId id="259" r:id="rId14"/>
    <p:sldId id="1199" r:id="rId15"/>
    <p:sldId id="1208" r:id="rId16"/>
    <p:sldId id="1086" r:id="rId17"/>
    <p:sldId id="1210" r:id="rId18"/>
    <p:sldId id="1217" r:id="rId19"/>
    <p:sldId id="379" r:id="rId20"/>
    <p:sldId id="605" r:id="rId21"/>
    <p:sldId id="281" r:id="rId22"/>
    <p:sldId id="1218" r:id="rId23"/>
    <p:sldId id="114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528001-4B88-07D7-D771-D8A6D1EF8013}" name="Fatzer Larissa" initials="LF" userId="S::larissa.fatzer@llag.ch::6b66caf4-2022-4cdd-8e5e-851ffe955b1f" providerId="AD"/>
  <p188:author id="{672CD711-F216-0209-0149-F0A6475A54DB}" name="Vincenz Fabiola" initials="VF" userId="S::fvincenz@llag.ch::11abcefe-5911-42c0-8adb-1b0b3aa62c51" providerId="AD"/>
  <p188:author id="{FFFCF81C-BF64-51FC-EF63-D006888F020A}" name="Affolter Jana" initials="AJ" userId="S::jaffolter@llag.ch::22f47708-6404-406f-8fac-7b7c1a1a89cf" providerId="AD"/>
  <p188:author id="{D1379D69-EF4B-2E68-2CBB-8C4B438E4E74}" name="Stipic Katarina" initials="SK" userId="S::kstipic@llag.ch::1ed29462-2f6e-4da8-aa9c-babc9f1e811d" providerId="AD"/>
  <p188:author id="{14908FE3-D04D-9FE3-E2B1-70D4A198DF9C}" name="Bürki Vona" initials="VB" userId="S::vona.buerki@llag.ch::1d9df9bf-4f50-48d0-8d66-0c13c4ac8a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8D8A1"/>
    <a:srgbClr val="009A47"/>
    <a:srgbClr val="EEEEA9"/>
    <a:srgbClr val="A1A974"/>
    <a:srgbClr val="EBEB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E9CF7-175A-489F-9E3C-DC0A1D48E77C}" v="2" dt="2026-01-12T11:18:21.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68076" autoAdjust="0"/>
  </p:normalViewPr>
  <p:slideViewPr>
    <p:cSldViewPr snapToGrid="0">
      <p:cViewPr varScale="1">
        <p:scale>
          <a:sx n="64" d="100"/>
          <a:sy n="64" d="100"/>
        </p:scale>
        <p:origin x="2118" y="258"/>
      </p:cViewPr>
      <p:guideLst/>
    </p:cSldViewPr>
  </p:slideViewPr>
  <p:notesTextViewPr>
    <p:cViewPr>
      <p:scale>
        <a:sx n="125" d="100"/>
        <a:sy n="125" d="100"/>
      </p:scale>
      <p:origin x="0" y="0"/>
    </p:cViewPr>
  </p:notesTextViewPr>
  <p:notesViewPr>
    <p:cSldViewPr snapToGrid="0">
      <p:cViewPr>
        <p:scale>
          <a:sx n="148" d="100"/>
          <a:sy n="148" d="100"/>
        </p:scale>
        <p:origin x="2514" y="-13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2003358-6064-9B90-5B1B-B24263132A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61B3579F-04AA-EF6E-CA1E-9A34692771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CB6549-9F6F-4ED1-80C4-C318EE219778}" type="datetimeFigureOut">
              <a:rPr lang="de-CH" smtClean="0"/>
              <a:t>02.02.2026</a:t>
            </a:fld>
            <a:endParaRPr lang="de-CH"/>
          </a:p>
        </p:txBody>
      </p:sp>
      <p:sp>
        <p:nvSpPr>
          <p:cNvPr id="4" name="Fußzeilenplatzhalter 3">
            <a:extLst>
              <a:ext uri="{FF2B5EF4-FFF2-40B4-BE49-F238E27FC236}">
                <a16:creationId xmlns:a16="http://schemas.microsoft.com/office/drawing/2014/main" id="{94E50708-19D2-4C5D-6FC5-A30CE163B4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5C755DB3-2723-A5F0-E772-076E0CF715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11CFC3-2D8F-4999-AF56-1BD3CCE52D0E}" type="slidenum">
              <a:rPr lang="de-CH" smtClean="0"/>
              <a:t>‹Nr.›</a:t>
            </a:fld>
            <a:endParaRPr lang="de-CH"/>
          </a:p>
        </p:txBody>
      </p:sp>
    </p:spTree>
    <p:extLst>
      <p:ext uri="{BB962C8B-B14F-4D97-AF65-F5344CB8AC3E}">
        <p14:creationId xmlns:p14="http://schemas.microsoft.com/office/powerpoint/2010/main" val="5018775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5E03F-141E-4E4C-B968-DF86D2399BC6}" type="datetimeFigureOut">
              <a:rPr lang="de-CH" smtClean="0"/>
              <a:t>02.02.2026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CB12A-3718-4F23-86BC-2A5134C37ED4}" type="slidenum">
              <a:rPr lang="de-CH" smtClean="0"/>
              <a:t>‹Nr.›</a:t>
            </a:fld>
            <a:endParaRPr lang="de-CH"/>
          </a:p>
        </p:txBody>
      </p:sp>
    </p:spTree>
    <p:extLst>
      <p:ext uri="{BB962C8B-B14F-4D97-AF65-F5344CB8AC3E}">
        <p14:creationId xmlns:p14="http://schemas.microsoft.com/office/powerpoint/2010/main" val="30900158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e.kahoot.it/details/288ec964-d8dc-4287-8bc1-2b1ff40e4eb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ubmed.ncbi.nlm.nih.gov/25262592/"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ubmed.ncbi.nlm.nih.gov/3038719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b="1" dirty="0"/>
              <a:t>Begrüssung Lernende</a:t>
            </a:r>
          </a:p>
          <a:p>
            <a:endParaRPr lang="de-CH" b="1" dirty="0"/>
          </a:p>
          <a:p>
            <a:r>
              <a:rPr lang="de-CH" b="0" dirty="0"/>
              <a:t>(Vorstellen der Fachperson, falls nicht LP die Lektion durchführt)</a:t>
            </a:r>
            <a:endParaRPr lang="de-CH" b="1" dirty="0"/>
          </a:p>
          <a:p>
            <a:endParaRPr lang="de-CH" dirty="0"/>
          </a:p>
          <a:p>
            <a:r>
              <a:rPr lang="de-CH" dirty="0"/>
              <a:t>Ziel:</a:t>
            </a:r>
          </a:p>
          <a:p>
            <a:r>
              <a:rPr lang="de-CH" i="1" dirty="0"/>
              <a:t>In dieser Lektion wollen wir uns mit den neuen Nikotinprodukten befassen. </a:t>
            </a:r>
          </a:p>
          <a:p>
            <a:r>
              <a:rPr lang="de-CH" i="1" dirty="0"/>
              <a:t>Wir möchten schauen welche neuen Produkte es auf dem Markt gibt, was für Inhaltsstoffe diese haben und welche Auswirkungen sie auf unsere Gesundheit haben. </a:t>
            </a:r>
            <a:endParaRPr lang="de-CH" dirty="0"/>
          </a:p>
          <a:p>
            <a:endParaRPr lang="de-CH" dirty="0"/>
          </a:p>
          <a:p>
            <a:r>
              <a:rPr lang="de-CH" dirty="0"/>
              <a:t>Inhalt:</a:t>
            </a:r>
          </a:p>
          <a:p>
            <a:pPr marL="228600" indent="-228600">
              <a:buAutoNum type="arabicPeriod"/>
            </a:pPr>
            <a:r>
              <a:rPr lang="de-CH" dirty="0"/>
              <a:t>Übersicht neue Nikotinprodukte</a:t>
            </a:r>
          </a:p>
          <a:p>
            <a:pPr marL="228600" indent="-228600">
              <a:buAutoNum type="arabicPeriod"/>
            </a:pPr>
            <a:r>
              <a:rPr lang="de-CH" dirty="0"/>
              <a:t>Inhaltsstoffe und Aufbau einer Vape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dirty="0" err="1"/>
              <a:t>Vapes</a:t>
            </a:r>
            <a:r>
              <a:rPr lang="de-CH" dirty="0"/>
              <a:t>: Gesundheit und Umwelt</a:t>
            </a:r>
          </a:p>
          <a:p>
            <a:pPr marL="228600" indent="-228600">
              <a:buAutoNum type="arabicPeriod"/>
            </a:pPr>
            <a:r>
              <a:rPr lang="de-CH" dirty="0"/>
              <a:t>Nikotin und dessen Auswirkungen</a:t>
            </a:r>
          </a:p>
          <a:p>
            <a:pPr marL="228600" indent="-228600">
              <a:buAutoNum type="arabicPeriod"/>
            </a:pPr>
            <a:r>
              <a:rPr lang="de-CH" dirty="0"/>
              <a:t>Was passiert bei einer Sucht?</a:t>
            </a:r>
          </a:p>
          <a:p>
            <a:pPr marL="228600" indent="-228600">
              <a:buAutoNum type="arabicPeriod"/>
            </a:pPr>
            <a:r>
              <a:rPr lang="de-CH" dirty="0"/>
              <a:t>Quiz</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Bildquelle: </a:t>
            </a:r>
            <a:r>
              <a:rPr lang="de-CH" u="sng" dirty="0"/>
              <a:t>https://www.lungenliga.ch/lungenliga-zentralschweiz/was-eltern-und-andere-bezugspersonen-ueber-neue-nikotinprodukte-wissen-sollten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FA2CB12A-3718-4F23-86BC-2A5134C37ED4}" type="slidenum">
              <a:rPr lang="de-CH" smtClean="0"/>
              <a:t>1</a:t>
            </a:fld>
            <a:endParaRPr lang="de-CH"/>
          </a:p>
        </p:txBody>
      </p:sp>
    </p:spTree>
    <p:extLst>
      <p:ext uri="{BB962C8B-B14F-4D97-AF65-F5344CB8AC3E}">
        <p14:creationId xmlns:p14="http://schemas.microsoft.com/office/powerpoint/2010/main" val="323795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Aufbau Vapes</a:t>
            </a:r>
          </a:p>
          <a:p>
            <a:endParaRPr lang="de-DE" b="0" i="1" dirty="0"/>
          </a:p>
          <a:p>
            <a:r>
              <a:rPr lang="de-DE" b="0" i="0" dirty="0"/>
              <a:t>Option bevor Folie eingeblendet wird: Frage an Lernende: </a:t>
            </a:r>
            <a:r>
              <a:rPr lang="de-DE" b="0" i="1" dirty="0"/>
              <a:t>Wer </a:t>
            </a:r>
            <a:r>
              <a:rPr lang="de-DE" b="0" i="1" dirty="0" err="1"/>
              <a:t>weiss</a:t>
            </a:r>
            <a:r>
              <a:rPr lang="de-DE" b="0" i="1" dirty="0"/>
              <a:t>, wie eine Vape aufgebaut ist?</a:t>
            </a:r>
          </a:p>
          <a:p>
            <a:endParaRPr lang="de-DE" b="0" i="1" dirty="0"/>
          </a:p>
          <a:p>
            <a:r>
              <a:rPr lang="de-DE" b="0" i="1" dirty="0"/>
              <a:t>Schauen wir uns einmal an, woraus Vapes bestehen.</a:t>
            </a:r>
          </a:p>
          <a:p>
            <a:endParaRPr lang="de-DE" b="0" i="1" dirty="0"/>
          </a:p>
          <a:p>
            <a:r>
              <a:rPr lang="de-DE" b="0" i="0" dirty="0"/>
              <a:t>[→ 1 Gehäuse]</a:t>
            </a:r>
            <a:br>
              <a:rPr lang="de-DE" b="0" i="1" dirty="0"/>
            </a:br>
            <a:r>
              <a:rPr lang="de-DE" b="0" i="1" dirty="0"/>
              <a:t>Zuerst gibt es das Gehäuse, das die einzelnen Teile zusammenhält.</a:t>
            </a:r>
          </a:p>
          <a:p>
            <a:r>
              <a:rPr lang="de-DE" b="0" i="0" dirty="0"/>
              <a:t>[→ 2 Mundstück]</a:t>
            </a:r>
            <a:br>
              <a:rPr lang="de-DE" b="0" i="1" dirty="0"/>
            </a:br>
            <a:r>
              <a:rPr lang="de-DE" b="0" i="1" dirty="0"/>
              <a:t>Oben sitzt das Mundstück, durch das der Dampf inhaliert wird.</a:t>
            </a:r>
          </a:p>
          <a:p>
            <a:r>
              <a:rPr lang="de-DE" b="0" i="0" dirty="0"/>
              <a:t>[→ 3 Verdampfer]</a:t>
            </a:r>
            <a:br>
              <a:rPr lang="de-DE" b="0" i="1" dirty="0"/>
            </a:br>
            <a:r>
              <a:rPr lang="de-DE" b="0" i="1" dirty="0"/>
              <a:t>Darunter befindet sich der Verdampfer. Er erhitzt die Flüssigkeit und wandelt sie in Dampf um.</a:t>
            </a:r>
          </a:p>
          <a:p>
            <a:r>
              <a:rPr lang="de-DE" b="0" i="0" dirty="0"/>
              <a:t>[→ 4 Batterie]</a:t>
            </a:r>
            <a:br>
              <a:rPr lang="de-DE" b="0" i="1" dirty="0"/>
            </a:br>
            <a:r>
              <a:rPr lang="de-DE" b="0" i="1" dirty="0"/>
              <a:t>Damit das funktioniert, braucht es eine Batterie.</a:t>
            </a:r>
          </a:p>
          <a:p>
            <a:r>
              <a:rPr lang="de-DE" b="0" i="0" dirty="0"/>
              <a:t>[→ 5 Tank + Inhaltsstoffe]</a:t>
            </a:r>
            <a:br>
              <a:rPr lang="de-DE" b="0" i="1" dirty="0"/>
            </a:br>
            <a:r>
              <a:rPr lang="de-DE" b="0" i="1" dirty="0"/>
              <a:t>Im Tank steckt das sogenannte Liquid. Die Hauptstoffe darin sind: Nikotin, Aromastoffe, Propylenglykol und Glycerin.</a:t>
            </a:r>
          </a:p>
          <a:p>
            <a:endParaRPr lang="de-DE" b="0" i="1" dirty="0"/>
          </a:p>
          <a:p>
            <a:r>
              <a:rPr lang="de-DE" b="0" i="0" dirty="0"/>
              <a:t>Erklärung Propylenglykol: </a:t>
            </a:r>
            <a:r>
              <a:rPr lang="de-CH" sz="1200" b="0" i="0" kern="1200" dirty="0">
                <a:solidFill>
                  <a:schemeClr val="tx1"/>
                </a:solidFill>
                <a:effectLst/>
                <a:latin typeface="+mn-lt"/>
                <a:ea typeface="+mn-ea"/>
                <a:cs typeface="+mn-cs"/>
              </a:rPr>
              <a:t>Propylenglykol ist eine klare, farblose Flüssigkeit mit leicht süsslichem Geschmack. Es wird häufig in Lebensmitteln, Kosmetika und Medikamenten verwendet, aber in E-Liquids spielt es eine besondere Rolle als Träger für Aromen und Nikotin. Diese Substanz ist bekannt dafür, dass sie die Aromen gut aufnimmt und an den Dampf abgibt, was dir ein intensiveres Geschmackserlebnis beim Vapen ermöglicht. Beachte jedoch, dass PG allergische Reaktionen hervorrufen kann und bei einigen Personen zu Reizungen von Augen und Atemwegen führen könnte. Quelle: https://www.dampfi.ch/e-zigaretten-blog/e-liquid-inhaltsstoffe-erklrt-was-dampfen-sie-wirklich/#pg</a:t>
            </a:r>
          </a:p>
          <a:p>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Erklärung Glycerin: Diese dickflüssige, süss schmeckende Flüssigkeit kommt aus Pflanzenölen und ist eine häufige Zutat in Lebensmitteln und Hautpflegeprodukten. In E-Liquids sorgt es für die Produktion von dichten Dampfwolken. Quelle: https://www.dampfi.ch/e-zigaretten-blog/e-liquid-inhaltsstoffe-erklrt-was-dampfen-sie-wirklich/#pg</a:t>
            </a:r>
          </a:p>
          <a:p>
            <a:endParaRPr lang="de-CH" sz="1200" b="0" i="0" kern="1200" dirty="0">
              <a:solidFill>
                <a:schemeClr val="tx1"/>
              </a:solidFill>
              <a:effectLst/>
              <a:latin typeface="+mn-lt"/>
              <a:ea typeface="+mn-ea"/>
              <a:cs typeface="+mn-cs"/>
            </a:endParaRPr>
          </a:p>
          <a:p>
            <a:r>
              <a:rPr lang="de-DE" b="0" i="1" dirty="0"/>
              <a:t>Das </a:t>
            </a:r>
            <a:r>
              <a:rPr lang="de-DE" b="0" i="1" dirty="0" err="1"/>
              <a:t>heisst</a:t>
            </a:r>
            <a:r>
              <a:rPr lang="de-DE" b="0" i="1" dirty="0"/>
              <a:t>: Vapes sehen zwar simpel aus, bestehen aber aus mehreren Teilen und enthalten Stoffe, die für unsere Gesundheit und die Umwelt problematisch sind.</a:t>
            </a:r>
          </a:p>
          <a:p>
            <a:endParaRPr lang="de-DE" b="0" i="1" dirty="0"/>
          </a:p>
          <a:p>
            <a:r>
              <a:rPr lang="de-CH" dirty="0"/>
              <a:t>Bildquelle: </a:t>
            </a:r>
            <a:r>
              <a:rPr lang="de-CH" u="sng" dirty="0"/>
              <a:t>vapefree.info</a:t>
            </a:r>
          </a:p>
        </p:txBody>
      </p:sp>
      <p:sp>
        <p:nvSpPr>
          <p:cNvPr id="4" name="Foliennummernplatzhalter 3"/>
          <p:cNvSpPr>
            <a:spLocks noGrp="1"/>
          </p:cNvSpPr>
          <p:nvPr>
            <p:ph type="sldNum" sz="quarter" idx="5"/>
          </p:nvPr>
        </p:nvSpPr>
        <p:spPr/>
        <p:txBody>
          <a:bodyPr/>
          <a:lstStyle/>
          <a:p>
            <a:fld id="{FA2CB12A-3718-4F23-86BC-2A5134C37ED4}" type="slidenum">
              <a:rPr lang="de-CH" smtClean="0"/>
              <a:t>10</a:t>
            </a:fld>
            <a:endParaRPr lang="de-CH"/>
          </a:p>
        </p:txBody>
      </p:sp>
    </p:spTree>
    <p:extLst>
      <p:ext uri="{BB962C8B-B14F-4D97-AF65-F5344CB8AC3E}">
        <p14:creationId xmlns:p14="http://schemas.microsoft.com/office/powerpoint/2010/main" val="516719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Faktencheck</a:t>
            </a:r>
          </a:p>
          <a:p>
            <a:endParaRPr lang="de-CH" dirty="0"/>
          </a:p>
          <a:p>
            <a:r>
              <a:rPr lang="de-CH" dirty="0"/>
              <a:t>Lest den Fakt zusammen durch. Die Lernenden sollen die Hand heben oder aufstehen, wenn sie denken, dass der Fakt falsch ist. Wenn sie denken, dass der Fakt stimmt, sollen sie die Hand unten lassen oder sitzenbleiben.</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Option: Die Lernenden sollen zählen wie viele der insgesamt 6 Fakten sie richtig haben.</a:t>
            </a:r>
          </a:p>
          <a:p>
            <a:endParaRPr lang="de-CH" b="1" dirty="0"/>
          </a:p>
          <a:p>
            <a:r>
              <a:rPr lang="de-CH" b="1" dirty="0"/>
              <a:t>Antworten zu den Fakten:</a:t>
            </a:r>
          </a:p>
          <a:p>
            <a:pPr marL="228600" indent="-228600">
              <a:buFont typeface="+mj-lt"/>
              <a:buAutoNum type="arabicPeriod"/>
            </a:pPr>
            <a:r>
              <a:rPr lang="de-CH" i="1" dirty="0"/>
              <a:t>Wahr! </a:t>
            </a:r>
            <a:r>
              <a:rPr lang="de-DE" i="1" dirty="0"/>
              <a:t>Nebst vielen anderen schädlichen und giftigen Inhaltsstoffen sind auch toxische Metalle im E-Zigarettenaerosol nachweisbar. Diese entstehen durch den Kontakt des Liquids mit den Materialien des Verdampfers und durch den Erhitzungsprozess.</a:t>
            </a:r>
          </a:p>
          <a:p>
            <a:pPr marL="0" indent="0">
              <a:buFont typeface="+mj-lt"/>
              <a:buNone/>
            </a:pPr>
            <a:r>
              <a:rPr lang="de-DE" dirty="0"/>
              <a:t>Quelle: </a:t>
            </a:r>
            <a:r>
              <a:rPr lang="de-DE" u="sng" dirty="0"/>
              <a:t>https://www.dkfz.de/fileadmin/user_upload/Krebspraevention/Download/pdf/Buecher_und_Berichte/2023_Risiken-von-E-Zigaretten-und-Tabakerhitzern.pdf</a:t>
            </a:r>
          </a:p>
          <a:p>
            <a:endParaRPr lang="de-CH" dirty="0"/>
          </a:p>
          <a:p>
            <a:pPr marL="228600" indent="-228600">
              <a:buFont typeface="+mj-lt"/>
              <a:buAutoNum type="arabicPeriod" startAt="2"/>
            </a:pPr>
            <a:r>
              <a:rPr lang="de-CH" b="0" i="1" dirty="0"/>
              <a:t>Falsch! Aromastoffe sind oft anerkannte Lebensmittelzusatzstoffe, die auf ihre Sicherheit getestet wurden. Diese Tests berücksichtigen jedoch nur die Aufnahme durch den Magen-Darm Trackt. Die Inhalation solcher Aromastoffe ist nicht unproblematisch. </a:t>
            </a:r>
            <a:r>
              <a:rPr lang="de-CH" sz="1200" b="0" i="1" kern="1200" dirty="0">
                <a:solidFill>
                  <a:schemeClr val="tx1"/>
                </a:solidFill>
                <a:effectLst/>
                <a:latin typeface="+mn-lt"/>
                <a:ea typeface="+mn-ea"/>
                <a:cs typeface="+mn-cs"/>
              </a:rPr>
              <a:t>Ein Beispiel hierfür ist der Aromastoffe Vitamin-E-Acetat. Dies ist ein Nahrungsergänzungsmittel und kann problemlos über den Magen-Darm-Trakt aufgenommen werden, wird jedoch bei Inhalation verdächtigt, eine akute Lungenschädigung auszulösen.</a:t>
            </a:r>
          </a:p>
          <a:p>
            <a:pPr marL="0" indent="0">
              <a:buNone/>
            </a:pPr>
            <a:r>
              <a:rPr lang="de-CH" sz="1200" b="0" i="0" kern="1200" dirty="0">
                <a:solidFill>
                  <a:schemeClr val="tx1"/>
                </a:solidFill>
                <a:effectLst/>
                <a:latin typeface="+mn-lt"/>
                <a:ea typeface="+mn-ea"/>
                <a:cs typeface="+mn-cs"/>
              </a:rPr>
              <a:t>Quelle: </a:t>
            </a:r>
            <a:r>
              <a:rPr lang="de-CH" sz="1200" b="0" i="0" u="sng" kern="1200" dirty="0">
                <a:solidFill>
                  <a:schemeClr val="tx1"/>
                </a:solidFill>
                <a:effectLst/>
                <a:latin typeface="+mn-lt"/>
                <a:ea typeface="+mn-ea"/>
                <a:cs typeface="+mn-cs"/>
              </a:rPr>
              <a:t>https://pmc.ncbi.nlm.nih.gov/articles/PMC7366312/ </a:t>
            </a:r>
            <a:endParaRPr lang="de-CH" u="sng" dirty="0"/>
          </a:p>
          <a:p>
            <a:endParaRPr lang="de-CH" dirty="0"/>
          </a:p>
          <a:p>
            <a:endParaRPr lang="de-CH" dirty="0"/>
          </a:p>
        </p:txBody>
      </p:sp>
      <p:sp>
        <p:nvSpPr>
          <p:cNvPr id="4" name="Foliennummernplatzhalter 3"/>
          <p:cNvSpPr>
            <a:spLocks noGrp="1"/>
          </p:cNvSpPr>
          <p:nvPr>
            <p:ph type="sldNum" sz="quarter" idx="5"/>
          </p:nvPr>
        </p:nvSpPr>
        <p:spPr/>
        <p:txBody>
          <a:bodyPr/>
          <a:lstStyle/>
          <a:p>
            <a:fld id="{FA2CB12A-3718-4F23-86BC-2A5134C37ED4}" type="slidenum">
              <a:rPr lang="de-CH" smtClean="0"/>
              <a:t>11</a:t>
            </a:fld>
            <a:endParaRPr lang="de-CH"/>
          </a:p>
        </p:txBody>
      </p:sp>
    </p:spTree>
    <p:extLst>
      <p:ext uri="{BB962C8B-B14F-4D97-AF65-F5344CB8AC3E}">
        <p14:creationId xmlns:p14="http://schemas.microsoft.com/office/powerpoint/2010/main" val="2395586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t>Vapes und Umwelt</a:t>
            </a:r>
          </a:p>
          <a:p>
            <a:endParaRPr lang="de-DE" b="0" i="1" dirty="0"/>
          </a:p>
          <a:p>
            <a:r>
              <a:rPr lang="de-DE" b="0" i="1" dirty="0"/>
              <a:t>Vapes sind ein wachsendes Umweltproblem. Ihre Herstellung verbraucht viele Ressourcen, und in den kleinen Geräten stecken schädliche Stoffe wie Lithium, Nickel, Schwermetalle oder Nikotin. Wenn Vapes einfach weggeworfen werden, schadet das nicht nur der Umwelt, sondern auch der Gesundheit von Menschen, Tieren und Pflanzen.</a:t>
            </a:r>
          </a:p>
          <a:p>
            <a:endParaRPr lang="de-DE" b="0" i="1" dirty="0"/>
          </a:p>
          <a:p>
            <a:r>
              <a:rPr lang="de-DE" b="0" i="0" dirty="0"/>
              <a:t>[→ rotes Feld]</a:t>
            </a:r>
            <a:br>
              <a:rPr lang="de-DE" b="0" i="1" dirty="0"/>
            </a:br>
            <a:r>
              <a:rPr lang="de-DE" b="0" i="1" dirty="0"/>
              <a:t>Trotzdem landen sie oft im Hausmüll oder sogar in der Natur – das ist eine falsche Entsorgung.</a:t>
            </a:r>
          </a:p>
          <a:p>
            <a:r>
              <a:rPr lang="de-DE" b="0" i="1" dirty="0"/>
              <a:t>Wer </a:t>
            </a:r>
            <a:r>
              <a:rPr lang="de-DE" b="0" i="1" dirty="0" err="1"/>
              <a:t>weiss</a:t>
            </a:r>
            <a:r>
              <a:rPr lang="de-DE" b="0" i="1" dirty="0"/>
              <a:t>, wie man die Vapes korrekt entsorgen soll?</a:t>
            </a:r>
          </a:p>
          <a:p>
            <a:endParaRPr lang="de-DE" b="0" i="1" dirty="0"/>
          </a:p>
          <a:p>
            <a:r>
              <a:rPr lang="de-DE" b="0" i="0" dirty="0"/>
              <a:t>[→ grünes Feld]</a:t>
            </a:r>
            <a:br>
              <a:rPr lang="de-DE" b="0" i="1" dirty="0"/>
            </a:br>
            <a:r>
              <a:rPr lang="de-DE" b="0" i="1" dirty="0"/>
              <a:t>Vapes gehören zum Elektroschrott oder können bei der Verkaufsstelle zurückgegeben werden, damit die Stoffe richtig recycelt werden.</a:t>
            </a:r>
          </a:p>
          <a:p>
            <a:endParaRPr lang="de-CH" dirty="0"/>
          </a:p>
          <a:p>
            <a:r>
              <a:rPr lang="de-CH" dirty="0"/>
              <a:t>Bildquelle: </a:t>
            </a:r>
            <a:r>
              <a:rPr lang="de-CH" u="sng" dirty="0"/>
              <a:t>https://www.spiegel.de/wissenschaft/einweg-e-zigaretten-mondfahrt-mit-elon-musk-und-ein-latrinensturz-lese-empfehlungen-der-woche-a-0d92a56a-ddab-4c50-b56c-1e4f335c39d1</a:t>
            </a:r>
          </a:p>
        </p:txBody>
      </p:sp>
      <p:sp>
        <p:nvSpPr>
          <p:cNvPr id="4" name="Foliennummernplatzhalter 3"/>
          <p:cNvSpPr>
            <a:spLocks noGrp="1"/>
          </p:cNvSpPr>
          <p:nvPr>
            <p:ph type="sldNum" sz="quarter" idx="5"/>
          </p:nvPr>
        </p:nvSpPr>
        <p:spPr/>
        <p:txBody>
          <a:bodyPr/>
          <a:lstStyle/>
          <a:p>
            <a:fld id="{C1D54FB1-2631-624D-BBB9-070F2AF46C11}" type="slidenum">
              <a:rPr lang="de-DE" smtClean="0"/>
              <a:t>12</a:t>
            </a:fld>
            <a:endParaRPr lang="de-DE"/>
          </a:p>
        </p:txBody>
      </p:sp>
    </p:spTree>
    <p:extLst>
      <p:ext uri="{BB962C8B-B14F-4D97-AF65-F5344CB8AC3E}">
        <p14:creationId xmlns:p14="http://schemas.microsoft.com/office/powerpoint/2010/main" val="3567667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Als Zusammenfassung und Repetition dieses Video zeigen.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Quelle: </a:t>
            </a:r>
            <a:r>
              <a:rPr lang="de-CH" u="sng" dirty="0"/>
              <a:t>vapefree.info</a:t>
            </a:r>
          </a:p>
          <a:p>
            <a:endParaRPr lang="de-CH" dirty="0"/>
          </a:p>
        </p:txBody>
      </p:sp>
      <p:sp>
        <p:nvSpPr>
          <p:cNvPr id="4" name="Foliennummernplatzhalter 3"/>
          <p:cNvSpPr>
            <a:spLocks noGrp="1"/>
          </p:cNvSpPr>
          <p:nvPr>
            <p:ph type="sldNum" sz="quarter" idx="5"/>
          </p:nvPr>
        </p:nvSpPr>
        <p:spPr/>
        <p:txBody>
          <a:bodyPr/>
          <a:lstStyle/>
          <a:p>
            <a:fld id="{FA2CB12A-3718-4F23-86BC-2A5134C37ED4}" type="slidenum">
              <a:rPr lang="de-CH" smtClean="0"/>
              <a:t>13</a:t>
            </a:fld>
            <a:endParaRPr lang="de-CH"/>
          </a:p>
        </p:txBody>
      </p:sp>
    </p:spTree>
    <p:extLst>
      <p:ext uri="{BB962C8B-B14F-4D97-AF65-F5344CB8AC3E}">
        <p14:creationId xmlns:p14="http://schemas.microsoft.com/office/powerpoint/2010/main" val="2739381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9810-DE7F-9F06-15B4-7CA6F38580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DF74A22-03AA-4B77-DCAB-E7E2901E9D3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96A093-8DFC-0A67-2991-214B0B77F780}"/>
              </a:ext>
            </a:extLst>
          </p:cNvPr>
          <p:cNvSpPr>
            <a:spLocks noGrp="1"/>
          </p:cNvSpPr>
          <p:nvPr>
            <p:ph type="body" idx="1"/>
          </p:nvPr>
        </p:nvSpPr>
        <p:spPr/>
        <p:txBody>
          <a:bodyPr/>
          <a:lstStyle/>
          <a:p>
            <a:r>
              <a:rPr lang="de-CH" dirty="0"/>
              <a:t>Quelle: </a:t>
            </a:r>
            <a:r>
              <a:rPr lang="de-CH" u="sng" dirty="0"/>
              <a:t>https://www.vivid.at/thema/tabak/rauchen-und-gesundheit/gesundheitsgefahr-nikotin/ </a:t>
            </a:r>
          </a:p>
        </p:txBody>
      </p:sp>
      <p:sp>
        <p:nvSpPr>
          <p:cNvPr id="4" name="Foliennummernplatzhalter 3">
            <a:extLst>
              <a:ext uri="{FF2B5EF4-FFF2-40B4-BE49-F238E27FC236}">
                <a16:creationId xmlns:a16="http://schemas.microsoft.com/office/drawing/2014/main" id="{3EDCAB25-8435-8372-F70C-2683D1B16D9C}"/>
              </a:ext>
            </a:extLst>
          </p:cNvPr>
          <p:cNvSpPr>
            <a:spLocks noGrp="1"/>
          </p:cNvSpPr>
          <p:nvPr>
            <p:ph type="sldNum" sz="quarter" idx="5"/>
          </p:nvPr>
        </p:nvSpPr>
        <p:spPr/>
        <p:txBody>
          <a:bodyPr/>
          <a:lstStyle/>
          <a:p>
            <a:fld id="{C1D54FB1-2631-624D-BBB9-070F2AF46C11}" type="slidenum">
              <a:rPr lang="de-DE" smtClean="0"/>
              <a:t>14</a:t>
            </a:fld>
            <a:endParaRPr lang="de-DE"/>
          </a:p>
        </p:txBody>
      </p:sp>
    </p:spTree>
    <p:extLst>
      <p:ext uri="{BB962C8B-B14F-4D97-AF65-F5344CB8AC3E}">
        <p14:creationId xmlns:p14="http://schemas.microsoft.com/office/powerpoint/2010/main" val="146253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Sucht</a:t>
            </a:r>
          </a:p>
          <a:p>
            <a:endParaRPr lang="de-CH" b="0" i="1" dirty="0"/>
          </a:p>
          <a:p>
            <a:r>
              <a:rPr lang="de-DE" b="0" i="1" dirty="0"/>
              <a:t>Hier sehen wir den Kreislauf, der entsteht, wenn jemand Nikotin konsumiert. Wenn man Nikotin aufnimmt (zum Beispiel beim vapen) gelangt es ins Gehirn und aktiviert dort das Belohnungssystem. Das führt dazu, dass Glückshormone (Dopamin) ausgeschüttet werden, wodurch man sich kurzfristig entspannter und zufriedener fühlt.</a:t>
            </a:r>
          </a:p>
          <a:p>
            <a:endParaRPr lang="de-DE" b="0" i="1" dirty="0"/>
          </a:p>
          <a:p>
            <a:r>
              <a:rPr lang="de-DE" b="0" i="1" dirty="0"/>
              <a:t>Doch nach einiger Zeit sinkt der Nikotingehalt im Körper wieder. Das löst innere Unruhe oder Stress aus. </a:t>
            </a:r>
          </a:p>
          <a:p>
            <a:r>
              <a:rPr lang="de-DE" b="0" i="0" dirty="0"/>
              <a:t>(Stress Symbol einblenden!)</a:t>
            </a:r>
          </a:p>
          <a:p>
            <a:r>
              <a:rPr lang="de-DE" b="0" i="1" dirty="0"/>
              <a:t>Um diesen Stress zu verringern, greift die Person wieder zu Nikotin und der Kreislauf beginnt von vorne.</a:t>
            </a:r>
          </a:p>
          <a:p>
            <a:r>
              <a:rPr lang="de-DE" b="0" i="1" dirty="0"/>
              <a:t>Dieses Bild macht deutlich, warum Nikotin so schnell abhängig machen kann: Das Belohnungssystem wird immer wieder an den Konsum gekoppelt, und man gerät in eine Art Endlosschleife.</a:t>
            </a:r>
          </a:p>
          <a:p>
            <a:endParaRPr lang="de-DE" b="0" i="1" dirty="0"/>
          </a:p>
          <a:p>
            <a:r>
              <a:rPr lang="de-DE" b="0" i="1" dirty="0"/>
              <a:t>-&gt; Nikotin hilft also nicht gegen Stress! Es führt bei süchtigen Personen sogar dazu, dass man sich (zusätzlich) gestresst fühlt, wenn das Nikotin im Körper wieder sinkt.</a:t>
            </a:r>
          </a:p>
          <a:p>
            <a:endParaRPr lang="de-CH" dirty="0"/>
          </a:p>
        </p:txBody>
      </p:sp>
      <p:sp>
        <p:nvSpPr>
          <p:cNvPr id="4" name="Foliennummernplatzhalter 3"/>
          <p:cNvSpPr>
            <a:spLocks noGrp="1"/>
          </p:cNvSpPr>
          <p:nvPr>
            <p:ph type="sldNum" sz="quarter" idx="5"/>
          </p:nvPr>
        </p:nvSpPr>
        <p:spPr/>
        <p:txBody>
          <a:bodyPr/>
          <a:lstStyle/>
          <a:p>
            <a:fld id="{FA2CB12A-3718-4F23-86BC-2A5134C37ED4}" type="slidenum">
              <a:rPr lang="de-CH" smtClean="0"/>
              <a:t>15</a:t>
            </a:fld>
            <a:endParaRPr lang="de-CH"/>
          </a:p>
        </p:txBody>
      </p:sp>
    </p:spTree>
    <p:extLst>
      <p:ext uri="{BB962C8B-B14F-4D97-AF65-F5344CB8AC3E}">
        <p14:creationId xmlns:p14="http://schemas.microsoft.com/office/powerpoint/2010/main" val="495459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Frage an Lernende: </a:t>
            </a:r>
            <a:r>
              <a:rPr lang="de-CH" i="1" dirty="0"/>
              <a:t>Welche Vorteile hat man, wenn man suchtfrei bleibt?</a:t>
            </a:r>
          </a:p>
        </p:txBody>
      </p:sp>
      <p:sp>
        <p:nvSpPr>
          <p:cNvPr id="4" name="Foliennummernplatzhalter 3"/>
          <p:cNvSpPr>
            <a:spLocks noGrp="1"/>
          </p:cNvSpPr>
          <p:nvPr>
            <p:ph type="sldNum" sz="quarter" idx="5"/>
          </p:nvPr>
        </p:nvSpPr>
        <p:spPr/>
        <p:txBody>
          <a:bodyPr/>
          <a:lstStyle/>
          <a:p>
            <a:fld id="{FA2CB12A-3718-4F23-86BC-2A5134C37ED4}" type="slidenum">
              <a:rPr lang="de-CH" smtClean="0"/>
              <a:t>16</a:t>
            </a:fld>
            <a:endParaRPr lang="de-CH"/>
          </a:p>
        </p:txBody>
      </p:sp>
    </p:spTree>
    <p:extLst>
      <p:ext uri="{BB962C8B-B14F-4D97-AF65-F5344CB8AC3E}">
        <p14:creationId xmlns:p14="http://schemas.microsoft.com/office/powerpoint/2010/main" val="120846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b="1" dirty="0"/>
              <a:t>Überprüfung</a:t>
            </a:r>
            <a:r>
              <a:rPr lang="de-CH" b="1" baseline="0" dirty="0"/>
              <a:t> des Lernerfolgs</a:t>
            </a:r>
          </a:p>
          <a:p>
            <a:r>
              <a:rPr lang="de-CH" b="0" baseline="0" dirty="0"/>
              <a:t>- Lernerfolg überprüfen</a:t>
            </a:r>
          </a:p>
          <a:p>
            <a:pPr marL="0" indent="0">
              <a:buFontTx/>
              <a:buNone/>
            </a:pPr>
            <a:r>
              <a:rPr lang="de-CH" b="0" baseline="0" dirty="0"/>
              <a:t>- Lektion abschliessen</a:t>
            </a:r>
          </a:p>
          <a:p>
            <a:pPr marL="0" indent="0">
              <a:buFontTx/>
              <a:buNone/>
            </a:pPr>
            <a:endParaRPr lang="de-CH" b="0" baseline="0" dirty="0"/>
          </a:p>
          <a:p>
            <a:pPr marL="0" indent="0">
              <a:buFontTx/>
              <a:buNone/>
            </a:pPr>
            <a:r>
              <a:rPr lang="de-CH" b="0" baseline="0" dirty="0"/>
              <a:t>Um das </a:t>
            </a:r>
            <a:r>
              <a:rPr lang="de-CH" b="0" baseline="0" dirty="0" err="1"/>
              <a:t>Kahoot</a:t>
            </a:r>
            <a:r>
              <a:rPr lang="de-CH" b="0" baseline="0" dirty="0"/>
              <a:t> durchzuführen, muss die LP ein Login haben. ACHTUNG: Bei </a:t>
            </a:r>
            <a:r>
              <a:rPr lang="de-CH" b="0" u="sng" baseline="0" dirty="0"/>
              <a:t>neuen</a:t>
            </a:r>
            <a:r>
              <a:rPr lang="de-CH" b="0" baseline="0" dirty="0"/>
              <a:t>, kostenlosen Accounts können nur 3 Personen daran teilnehmen. Wenn kein bereits erstellter Account oder keine kostenpflichtige Version vorhanden ist, wechseln Sie zu der </a:t>
            </a:r>
            <a:r>
              <a:rPr lang="de-CH" b="1" baseline="0" dirty="0"/>
              <a:t>Alternative </a:t>
            </a:r>
            <a:r>
              <a:rPr lang="de-CH" b="0" baseline="0" dirty="0"/>
              <a:t>auf der nächsten, ausgeblendeten Folie.</a:t>
            </a:r>
          </a:p>
          <a:p>
            <a:pPr marL="0" indent="0">
              <a:buFontTx/>
              <a:buNone/>
            </a:pPr>
            <a:endParaRPr lang="de-CH"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0" baseline="0" dirty="0"/>
              <a:t>Link LP: </a:t>
            </a:r>
            <a:r>
              <a:rPr lang="de-CH" sz="1800" u="sng" dirty="0">
                <a:solidFill>
                  <a:schemeClr val="tx1">
                    <a:lumMod val="50000"/>
                  </a:schemeClr>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https://create.kahoot.it/details/288ec964-d8dc-4287-8bc1-2b1ff40e4ebe</a:t>
            </a:r>
            <a:endParaRPr lang="de-CH" sz="1800" u="sng" dirty="0">
              <a:solidFill>
                <a:schemeClr val="tx1">
                  <a:lumMod val="50000"/>
                </a:schemeClr>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kern="1200" baseline="0" dirty="0">
                <a:solidFill>
                  <a:schemeClr val="tx1"/>
                </a:solidFill>
                <a:latin typeface="+mn-lt"/>
                <a:ea typeface="+mn-ea"/>
                <a:cs typeface="+mn-cs"/>
              </a:rPr>
              <a:t>-&gt; Nach der Anmeldung «Live hosten» auswählen, um das Quiz zu starten</a:t>
            </a:r>
          </a:p>
          <a:p>
            <a:pPr marL="0" indent="0">
              <a:buFontTx/>
              <a:buNone/>
            </a:pPr>
            <a:endParaRPr lang="de-CH" b="0" baseline="0" dirty="0"/>
          </a:p>
          <a:p>
            <a:pPr marL="0" indent="0">
              <a:buFontTx/>
              <a:buNone/>
            </a:pPr>
            <a:r>
              <a:rPr lang="de-CH" b="0" baseline="0" dirty="0"/>
              <a:t>Lernende auf www.kahoot.it (die Lernenden müssen dann den sechsstelligen Code von </a:t>
            </a:r>
            <a:r>
              <a:rPr lang="de-CH" b="0" baseline="0" dirty="0" err="1"/>
              <a:t>Kahoot</a:t>
            </a:r>
            <a:r>
              <a:rPr lang="de-CH" b="0" baseline="0" dirty="0"/>
              <a:t> eingeben oder QR-Code scannen)</a:t>
            </a:r>
          </a:p>
          <a:p>
            <a:pPr marL="0" indent="0">
              <a:buFontTx/>
              <a:buNone/>
            </a:pPr>
            <a:endParaRPr lang="de-CH" b="1" dirty="0"/>
          </a:p>
          <a:p>
            <a:r>
              <a:rPr lang="de-CH" i="1" dirty="0"/>
              <a:t>Zum Abschluss dieser Lektion wollen wir jetzt noch schauen, was ihr alles von dieser Lektion mitnehmt und euch geblieben ist. Dazu könnt ihr diesen QR-Code (Website) einlesen und dann gelangt ihr zu einem </a:t>
            </a:r>
            <a:r>
              <a:rPr lang="de-CH" i="1" dirty="0" err="1"/>
              <a:t>Kahoot</a:t>
            </a:r>
            <a:r>
              <a:rPr lang="de-CH" i="1" dirty="0"/>
              <a:t>-Quiz. </a:t>
            </a:r>
          </a:p>
          <a:p>
            <a:endParaRPr lang="de-CH" i="1" dirty="0"/>
          </a:p>
          <a:p>
            <a:r>
              <a:rPr lang="de-CH" i="0" dirty="0"/>
              <a:t>Das Quiz beinhaltet 10 Fragen.</a:t>
            </a:r>
            <a:endParaRPr lang="de-CH" i="0" dirty="0">
              <a:solidFill>
                <a:srgbClr val="FF0000"/>
              </a:solidFill>
            </a:endParaRPr>
          </a:p>
          <a:p>
            <a:endParaRPr lang="de-CH" dirty="0"/>
          </a:p>
        </p:txBody>
      </p:sp>
      <p:sp>
        <p:nvSpPr>
          <p:cNvPr id="4" name="Foliennummernplatzhalter 3"/>
          <p:cNvSpPr>
            <a:spLocks noGrp="1"/>
          </p:cNvSpPr>
          <p:nvPr>
            <p:ph type="sldNum" sz="quarter" idx="5"/>
          </p:nvPr>
        </p:nvSpPr>
        <p:spPr/>
        <p:txBody>
          <a:bodyPr/>
          <a:lstStyle/>
          <a:p>
            <a:pPr>
              <a:defRPr/>
            </a:pPr>
            <a:fld id="{3B143E08-C39F-4AE5-952B-87BC4123D945}" type="slidenum">
              <a:rPr lang="en-US" smtClean="0"/>
              <a:pPr>
                <a:defRPr/>
              </a:pPr>
              <a:t>17</a:t>
            </a:fld>
            <a:endParaRPr lang="en-US"/>
          </a:p>
        </p:txBody>
      </p:sp>
    </p:spTree>
    <p:extLst>
      <p:ext uri="{BB962C8B-B14F-4D97-AF65-F5344CB8AC3E}">
        <p14:creationId xmlns:p14="http://schemas.microsoft.com/office/powerpoint/2010/main" val="330019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F1ACA-7873-60E1-EABC-BFCCECCD11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A50285-7D54-E533-C936-4718351F4DB5}"/>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6ABB8396-0BEC-68E1-CFC7-0F3E16A0213E}"/>
              </a:ext>
            </a:extLst>
          </p:cNvPr>
          <p:cNvSpPr>
            <a:spLocks noGrp="1"/>
          </p:cNvSpPr>
          <p:nvPr>
            <p:ph type="body" idx="1"/>
          </p:nvPr>
        </p:nvSpPr>
        <p:spPr/>
        <p:txBody>
          <a:bodyPr/>
          <a:lstStyle/>
          <a:p>
            <a:r>
              <a:rPr lang="de-CH" b="1" dirty="0"/>
              <a:t>Überprüfung</a:t>
            </a:r>
            <a:r>
              <a:rPr lang="de-CH" b="1" baseline="0" dirty="0"/>
              <a:t> des Lernerfolgs</a:t>
            </a:r>
          </a:p>
          <a:p>
            <a:r>
              <a:rPr lang="de-CH" b="0" baseline="0" dirty="0"/>
              <a:t>- Lernerfolg überprüfen</a:t>
            </a:r>
          </a:p>
          <a:p>
            <a:pPr marL="0" indent="0">
              <a:buFontTx/>
              <a:buNone/>
            </a:pPr>
            <a:r>
              <a:rPr lang="de-CH" b="0" baseline="0" dirty="0"/>
              <a:t>- Lektion abschliessen</a:t>
            </a:r>
          </a:p>
          <a:p>
            <a:pPr marL="0" indent="0">
              <a:buFontTx/>
              <a:buNone/>
            </a:pPr>
            <a:endParaRPr lang="de-CH" b="0" baseline="0" dirty="0"/>
          </a:p>
          <a:p>
            <a:pPr marL="0" indent="0">
              <a:buFontTx/>
              <a:buNone/>
            </a:pPr>
            <a:r>
              <a:rPr lang="de-CH" b="0" baseline="0" dirty="0"/>
              <a:t>Alternative zum </a:t>
            </a:r>
            <a:r>
              <a:rPr lang="de-CH" b="0" baseline="0" dirty="0" err="1"/>
              <a:t>Kahoot</a:t>
            </a:r>
            <a:r>
              <a:rPr lang="de-CH" b="0" baseline="0" dirty="0"/>
              <a:t>: Quiz mit </a:t>
            </a:r>
            <a:r>
              <a:rPr lang="de-CH" b="0" baseline="0" dirty="0" err="1"/>
              <a:t>findmind</a:t>
            </a:r>
            <a:endParaRPr lang="de-CH"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0" baseline="0" dirty="0"/>
              <a:t>Link: </a:t>
            </a:r>
            <a:r>
              <a:rPr lang="de-CH" b="0" u="sng" baseline="0" dirty="0"/>
              <a:t>https://findmind.ch/c/neuenikotinprodukte</a:t>
            </a:r>
          </a:p>
          <a:p>
            <a:pPr marL="0" indent="0">
              <a:buFontTx/>
              <a:buNone/>
            </a:pPr>
            <a:endParaRPr lang="de-CH" b="1" dirty="0"/>
          </a:p>
          <a:p>
            <a:r>
              <a:rPr lang="de-CH" i="1" dirty="0"/>
              <a:t>Zum Abschluss dieser Lektion wollen wir jetzt noch schauen, was ihr alles von dieser Lektion mitnehmt und euch geblieben ist. Dazu könnt ihr diesen QR-Code einlesen und dann gelangt ihr zu einem Quiz. </a:t>
            </a:r>
            <a:endParaRPr lang="de-CH" sz="1200" b="0" kern="1200" baseline="0" dirty="0">
              <a:solidFill>
                <a:schemeClr val="tx1"/>
              </a:solidFill>
              <a:latin typeface="+mn-lt"/>
              <a:ea typeface="+mn-ea"/>
              <a:cs typeface="+mn-cs"/>
            </a:endParaRPr>
          </a:p>
          <a:p>
            <a:endParaRPr lang="de-CH" sz="1200" b="0" kern="1200" baseline="0" dirty="0">
              <a:solidFill>
                <a:schemeClr val="tx1"/>
              </a:solidFill>
              <a:latin typeface="+mn-lt"/>
              <a:ea typeface="+mn-ea"/>
              <a:cs typeface="+mn-cs"/>
            </a:endParaRPr>
          </a:p>
          <a:p>
            <a:r>
              <a:rPr lang="de-CH" sz="1200" b="0" kern="1200" baseline="0" dirty="0">
                <a:solidFill>
                  <a:schemeClr val="tx1"/>
                </a:solidFill>
                <a:latin typeface="+mn-lt"/>
                <a:ea typeface="+mn-ea"/>
                <a:cs typeface="+mn-cs"/>
              </a:rPr>
              <a:t>Die Lernenden führen das Quiz alleine am Handy/Laptop/Tablet durch und teilen am Ende ihre Punktzahl mit. </a:t>
            </a:r>
          </a:p>
          <a:p>
            <a:r>
              <a:rPr lang="de-CH" sz="1200" b="0" kern="1200" baseline="0" dirty="0">
                <a:solidFill>
                  <a:schemeClr val="tx1"/>
                </a:solidFill>
                <a:latin typeface="+mn-lt"/>
                <a:ea typeface="+mn-ea"/>
                <a:cs typeface="+mn-cs"/>
              </a:rPr>
              <a:t>Maximalpunktzahl: 10</a:t>
            </a:r>
          </a:p>
          <a:p>
            <a:endParaRPr lang="de-CH" dirty="0"/>
          </a:p>
        </p:txBody>
      </p:sp>
      <p:sp>
        <p:nvSpPr>
          <p:cNvPr id="4" name="Foliennummernplatzhalter 3">
            <a:extLst>
              <a:ext uri="{FF2B5EF4-FFF2-40B4-BE49-F238E27FC236}">
                <a16:creationId xmlns:a16="http://schemas.microsoft.com/office/drawing/2014/main" id="{D4E30D3B-09FC-90C5-98CD-5D90449E57DE}"/>
              </a:ext>
            </a:extLst>
          </p:cNvPr>
          <p:cNvSpPr>
            <a:spLocks noGrp="1"/>
          </p:cNvSpPr>
          <p:nvPr>
            <p:ph type="sldNum" sz="quarter" idx="5"/>
          </p:nvPr>
        </p:nvSpPr>
        <p:spPr/>
        <p:txBody>
          <a:bodyPr/>
          <a:lstStyle/>
          <a:p>
            <a:pPr>
              <a:defRPr/>
            </a:pPr>
            <a:fld id="{3B143E08-C39F-4AE5-952B-87BC4123D945}" type="slidenum">
              <a:rPr lang="en-US" smtClean="0"/>
              <a:pPr>
                <a:defRPr/>
              </a:pPr>
              <a:t>18</a:t>
            </a:fld>
            <a:endParaRPr lang="en-US"/>
          </a:p>
        </p:txBody>
      </p:sp>
    </p:spTree>
    <p:extLst>
      <p:ext uri="{BB962C8B-B14F-4D97-AF65-F5344CB8AC3E}">
        <p14:creationId xmlns:p14="http://schemas.microsoft.com/office/powerpoint/2010/main" val="2210615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 Wunsch stellt die Lungenliga Aargau gerne Flyer oder anderes Informationsmaterial zu Verfügung.</a:t>
            </a:r>
          </a:p>
        </p:txBody>
      </p:sp>
      <p:sp>
        <p:nvSpPr>
          <p:cNvPr id="4" name="Foliennummernplatzhalter 3"/>
          <p:cNvSpPr>
            <a:spLocks noGrp="1"/>
          </p:cNvSpPr>
          <p:nvPr>
            <p:ph type="sldNum" sz="quarter" idx="5"/>
          </p:nvPr>
        </p:nvSpPr>
        <p:spPr/>
        <p:txBody>
          <a:bodyPr/>
          <a:lstStyle/>
          <a:p>
            <a:fld id="{FA2CB12A-3718-4F23-86BC-2A5134C37ED4}" type="slidenum">
              <a:rPr lang="de-CH" smtClean="0"/>
              <a:t>19</a:t>
            </a:fld>
            <a:endParaRPr lang="de-CH"/>
          </a:p>
        </p:txBody>
      </p:sp>
    </p:spTree>
    <p:extLst>
      <p:ext uri="{BB962C8B-B14F-4D97-AF65-F5344CB8AC3E}">
        <p14:creationId xmlns:p14="http://schemas.microsoft.com/office/powerpoint/2010/main" val="212963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Auftrag: Wie viele Tabak- und Nikotinprodukte findet ihr auf diesem Bild?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a:p>
            <a:r>
              <a:rPr lang="de-CH" dirty="0"/>
              <a:t>Bildquelle: </a:t>
            </a:r>
            <a:r>
              <a:rPr lang="de-CH" u="sng" dirty="0"/>
              <a:t>https://www.at-schweiz.ch/advocacy/preise-steuern/verkaufspreise?lang=de </a:t>
            </a:r>
          </a:p>
        </p:txBody>
      </p:sp>
      <p:sp>
        <p:nvSpPr>
          <p:cNvPr id="4" name="Foliennummernplatzhalter 3"/>
          <p:cNvSpPr>
            <a:spLocks noGrp="1"/>
          </p:cNvSpPr>
          <p:nvPr>
            <p:ph type="sldNum" sz="quarter" idx="5"/>
          </p:nvPr>
        </p:nvSpPr>
        <p:spPr/>
        <p:txBody>
          <a:bodyPr/>
          <a:lstStyle/>
          <a:p>
            <a:fld id="{FA2CB12A-3718-4F23-86BC-2A5134C37ED4}" type="slidenum">
              <a:rPr lang="de-CH" smtClean="0"/>
              <a:t>2</a:t>
            </a:fld>
            <a:endParaRPr lang="de-CH"/>
          </a:p>
        </p:txBody>
      </p:sp>
    </p:spTree>
    <p:extLst>
      <p:ext uri="{BB962C8B-B14F-4D97-AF65-F5344CB8AC3E}">
        <p14:creationId xmlns:p14="http://schemas.microsoft.com/office/powerpoint/2010/main" val="3510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Auflösung: Es sind 20 Nikotin- und Tabakprodukte!</a:t>
            </a:r>
          </a:p>
          <a:p>
            <a:pPr marL="171450" indent="-171450">
              <a:buFont typeface="Wingdings" panose="05000000000000000000" pitchFamily="2" charset="2"/>
              <a:buChar char="è"/>
            </a:pPr>
            <a:r>
              <a:rPr lang="de-DE" sz="1200" b="0" dirty="0">
                <a:effectLst/>
                <a:latin typeface="Calibri" panose="020F0502020204030204" pitchFamily="34" charset="0"/>
                <a:ea typeface="Calibri" panose="020F0502020204030204" pitchFamily="34" charset="0"/>
                <a:cs typeface="Times New Roman" panose="02020603050405020304" pitchFamily="18" charset="0"/>
              </a:rPr>
              <a:t>Farbig, klein und fallen nicht sehr auf</a:t>
            </a:r>
          </a:p>
          <a:p>
            <a:pPr marL="0" indent="0">
              <a:buFont typeface="Wingdings" panose="05000000000000000000" pitchFamily="2" charset="2"/>
              <a:buNone/>
            </a:pPr>
            <a:endParaRPr lang="de-CH"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panose="05000000000000000000" pitchFamily="2" charset="2"/>
              <a:buNone/>
            </a:pPr>
            <a:r>
              <a:rPr lang="de-CH" sz="1200" i="1" dirty="0">
                <a:effectLst/>
                <a:latin typeface="Calibri" panose="020F0502020204030204" pitchFamily="34" charset="0"/>
                <a:ea typeface="Calibri" panose="020F0502020204030204" pitchFamily="34" charset="0"/>
                <a:cs typeface="Times New Roman" panose="02020603050405020304" pitchFamily="18" charset="0"/>
              </a:rPr>
              <a:t>Nun werden wir uns einige dieser neuen Nikotinprodukte etwas genauer anschauen.</a:t>
            </a:r>
          </a:p>
          <a:p>
            <a:pPr marL="0" indent="0">
              <a:buFont typeface="Wingdings" panose="05000000000000000000" pitchFamily="2" charset="2"/>
              <a:buNone/>
            </a:pPr>
            <a:endParaRPr lang="de-CH" sz="1200" dirty="0">
              <a:effectLst/>
              <a:latin typeface="Calibri" panose="020F0502020204030204" pitchFamily="34" charset="0"/>
              <a:ea typeface="Calibri" panose="020F0502020204030204" pitchFamily="34" charset="0"/>
              <a:cs typeface="Times New Roman" panose="02020603050405020304" pitchFamily="18" charset="0"/>
            </a:endParaRPr>
          </a:p>
          <a:p>
            <a:r>
              <a:rPr lang="de-CH" dirty="0"/>
              <a:t>Bildquelle: </a:t>
            </a:r>
            <a:r>
              <a:rPr lang="de-CH" u="sng" dirty="0"/>
              <a:t>https://www.at-schweiz.ch/advocacy/preise-steuern/verkaufspreise?lang=de </a:t>
            </a:r>
            <a:endParaRPr lang="de-CH" sz="12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FA2CB12A-3718-4F23-86BC-2A5134C37ED4}" type="slidenum">
              <a:rPr lang="de-CH" smtClean="0"/>
              <a:t>3</a:t>
            </a:fld>
            <a:endParaRPr lang="de-CH"/>
          </a:p>
        </p:txBody>
      </p:sp>
    </p:spTree>
    <p:extLst>
      <p:ext uri="{BB962C8B-B14F-4D97-AF65-F5344CB8AC3E}">
        <p14:creationId xmlns:p14="http://schemas.microsoft.com/office/powerpoint/2010/main" val="58432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b="1" dirty="0"/>
              <a:t>Snus</a:t>
            </a:r>
            <a:endParaRPr lang="de-CH" dirty="0"/>
          </a:p>
          <a:p>
            <a:r>
              <a:rPr lang="de-CH" i="1" dirty="0"/>
              <a:t>Snus ist die Bezeichnung für eine in Schweden seit langem verbreitete Form des rauchlosen Tabaks. </a:t>
            </a:r>
          </a:p>
          <a:p>
            <a:endParaRPr lang="de-CH" i="1" dirty="0"/>
          </a:p>
          <a:p>
            <a:r>
              <a:rPr lang="de-CH" i="0" dirty="0"/>
              <a:t>(Nikotin ist im Tabak enthalten, es gibt auch Snus mit künstlichem Nikotin ohne Tabak. -&gt; Siehe Nikotinbeutel nächste Folie)</a:t>
            </a:r>
          </a:p>
          <a:p>
            <a:endParaRPr lang="de-CH" i="0" dirty="0"/>
          </a:p>
          <a:p>
            <a:r>
              <a:rPr lang="de-CH" i="1" dirty="0"/>
              <a:t>Snus sind kleine, teebeutelähnliche Säcken, die normalerweise zwischen Oberlippe und Zahnfleisch platziert werden (nicht gekaut). Durch die Mundschleimhaut wird das Nikotin aufgenommen. Nach ca. 30 Minuten wird das </a:t>
            </a:r>
            <a:r>
              <a:rPr lang="de-CH" i="1" dirty="0" err="1"/>
              <a:t>Snusbeutelchen</a:t>
            </a:r>
            <a:r>
              <a:rPr lang="de-CH" i="1" dirty="0"/>
              <a:t> weggeworfen.</a:t>
            </a:r>
          </a:p>
          <a:p>
            <a:endParaRPr lang="de-CH" i="1" dirty="0"/>
          </a:p>
          <a:p>
            <a:pPr marL="171450" indent="-171450">
              <a:buFont typeface="Arial" panose="020B0604020202020204" pitchFamily="34" charset="0"/>
              <a:buChar char="•"/>
            </a:pPr>
            <a:r>
              <a:rPr lang="de-CH" i="1" dirty="0"/>
              <a:t>Der Konsum von Snus macht aufgrund vom hohen Nikotingehalt süchtig. </a:t>
            </a:r>
          </a:p>
          <a:p>
            <a:pPr marL="171450" indent="-171450">
              <a:buFont typeface="Arial" panose="020B0604020202020204" pitchFamily="34" charset="0"/>
              <a:buChar char="•"/>
            </a:pPr>
            <a:r>
              <a:rPr lang="de-CH" i="1" dirty="0"/>
              <a:t>Abhängig vom Nikotingehalt können Schwindel oder Übelkeit auftreten.</a:t>
            </a:r>
          </a:p>
          <a:p>
            <a:pPr marL="171450" indent="-171450">
              <a:buFont typeface="Arial" panose="020B0604020202020204" pitchFamily="34" charset="0"/>
              <a:buChar char="•"/>
            </a:pPr>
            <a:r>
              <a:rPr lang="de-CH" i="1" dirty="0"/>
              <a:t>Der Konsum von Snus kann zu Schlafstörungen und Nervosität führen.</a:t>
            </a:r>
          </a:p>
          <a:p>
            <a:pPr marL="171450" indent="-171450">
              <a:buFont typeface="Arial" panose="020B0604020202020204" pitchFamily="34" charset="0"/>
              <a:buChar char="•"/>
            </a:pPr>
            <a:r>
              <a:rPr lang="de-CH" i="1" dirty="0"/>
              <a:t>Beim regelmässigen Konsum kommt es zu starker Verfärbung der Zähne, zu vermehrter Kariesbildung und zu Zahnfleischschwund. Diese Schäden gehen teilweise zurück, wenn man mit dem Konsum von Snus aufhört.</a:t>
            </a:r>
          </a:p>
          <a:p>
            <a:endParaRPr lang="de-CH" dirty="0"/>
          </a:p>
          <a:p>
            <a:r>
              <a:rPr lang="de-CH" dirty="0"/>
              <a:t>Quellen:</a:t>
            </a:r>
            <a:r>
              <a:rPr lang="de-CH" u="none" dirty="0"/>
              <a:t> </a:t>
            </a:r>
            <a:r>
              <a:rPr lang="de-CH" u="sng" dirty="0"/>
              <a:t>https://www.at-schweiz.ch/userfiles/files/Downloads/Factsheets/2022_06_21_Faktenblatt%20Snus_de.pdf</a:t>
            </a:r>
          </a:p>
          <a:p>
            <a:r>
              <a:rPr lang="de-CH" u="sng" dirty="0"/>
              <a:t>https://shop.addictionsuisse.ch/de/tabak-nikotin/340-716-snus.html#/27-sprache-deutsch</a:t>
            </a:r>
          </a:p>
          <a:p>
            <a:r>
              <a:rPr lang="de-CH" dirty="0"/>
              <a:t> </a:t>
            </a:r>
          </a:p>
        </p:txBody>
      </p:sp>
      <p:sp>
        <p:nvSpPr>
          <p:cNvPr id="4" name="Foliennummernplatzhalter 3"/>
          <p:cNvSpPr>
            <a:spLocks noGrp="1"/>
          </p:cNvSpPr>
          <p:nvPr>
            <p:ph type="sldNum" sz="quarter" idx="5"/>
          </p:nvPr>
        </p:nvSpPr>
        <p:spPr/>
        <p:txBody>
          <a:bodyPr/>
          <a:lstStyle/>
          <a:p>
            <a:fld id="{FA2CB12A-3718-4F23-86BC-2A5134C37ED4}" type="slidenum">
              <a:rPr lang="de-CH" smtClean="0"/>
              <a:t>4</a:t>
            </a:fld>
            <a:endParaRPr lang="de-CH"/>
          </a:p>
        </p:txBody>
      </p:sp>
    </p:spTree>
    <p:extLst>
      <p:ext uri="{BB962C8B-B14F-4D97-AF65-F5344CB8AC3E}">
        <p14:creationId xmlns:p14="http://schemas.microsoft.com/office/powerpoint/2010/main" val="216497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Nikotinbeutel</a:t>
            </a:r>
          </a:p>
          <a:p>
            <a:r>
              <a:rPr lang="de-DE" sz="1200" b="0" i="1" kern="1200" dirty="0">
                <a:solidFill>
                  <a:schemeClr val="tx1"/>
                </a:solidFill>
                <a:effectLst/>
                <a:latin typeface="+mn-lt"/>
                <a:ea typeface="+mn-ea"/>
                <a:cs typeface="+mn-cs"/>
              </a:rPr>
              <a:t>Nikotinbeutel, auch «</a:t>
            </a:r>
            <a:r>
              <a:rPr lang="de-DE" sz="1200" b="0" i="1" kern="1200" dirty="0" err="1">
                <a:solidFill>
                  <a:schemeClr val="tx1"/>
                </a:solidFill>
                <a:effectLst/>
                <a:latin typeface="+mn-lt"/>
                <a:ea typeface="+mn-ea"/>
                <a:cs typeface="+mn-cs"/>
              </a:rPr>
              <a:t>Pouches</a:t>
            </a:r>
            <a:r>
              <a:rPr lang="de-DE" sz="1200" b="0" i="1" kern="1200" dirty="0">
                <a:solidFill>
                  <a:schemeClr val="tx1"/>
                </a:solidFill>
                <a:effectLst/>
                <a:latin typeface="+mn-lt"/>
                <a:ea typeface="+mn-ea"/>
                <a:cs typeface="+mn-cs"/>
              </a:rPr>
              <a:t>» genannt, haben sich zu einem stark wachsenden Trend unter Nikotinprodukten entwickelt. Im Gegensatz zum Snus enthalten sie aber keinen Tabak, sondern Nikotinsalze, verschiedene Aromastoffe und viele andere chemische Substanzen. Sie werden gleich wie Snus angewendet. Der Nikotingehalt ist mit 2 mg bis über 30 mg pro Beutel je nach Produkt sehr unterschiedlich. Starke Produkte überschreiten diese Werte sogar und können über 45 mg pro Beutel enthalten, was etwa dem Fünffachen einer herkömmlichen Zigarette entspricht.</a:t>
            </a:r>
            <a:endParaRPr lang="de-CH" i="1" dirty="0"/>
          </a:p>
          <a:p>
            <a:endParaRPr lang="de-CH" i="1" dirty="0"/>
          </a:p>
          <a:p>
            <a:r>
              <a:rPr lang="de-DE" sz="1200" b="0" i="1" kern="1200" dirty="0">
                <a:solidFill>
                  <a:schemeClr val="tx1"/>
                </a:solidFill>
                <a:effectLst/>
                <a:latin typeface="+mn-lt"/>
                <a:ea typeface="+mn-ea"/>
                <a:cs typeface="+mn-cs"/>
              </a:rPr>
              <a:t>Nikotinbeutel werden häufig als harmlosere Alternative zum Rauchen vermarktet. Trotzdem bringen sie erhebliche Gesundheitsrisiken mit sich:</a:t>
            </a:r>
          </a:p>
          <a:p>
            <a:pPr marL="171450" indent="-171450">
              <a:buFont typeface="Arial" panose="020B0604020202020204" pitchFamily="34" charset="0"/>
              <a:buChar char="•"/>
            </a:pPr>
            <a:r>
              <a:rPr lang="de-DE" sz="1200" b="1" i="1" kern="1200" dirty="0">
                <a:solidFill>
                  <a:schemeClr val="tx1"/>
                </a:solidFill>
                <a:effectLst/>
                <a:latin typeface="+mn-lt"/>
                <a:ea typeface="+mn-ea"/>
                <a:cs typeface="+mn-cs"/>
              </a:rPr>
              <a:t>Suchtgefahr und psychische Gesundheitsprobleme:</a:t>
            </a:r>
            <a:r>
              <a:rPr lang="de-DE" sz="1200" b="0" i="1" kern="1200" dirty="0">
                <a:solidFill>
                  <a:schemeClr val="tx1"/>
                </a:solidFill>
                <a:effectLst/>
                <a:latin typeface="+mn-lt"/>
                <a:ea typeface="+mn-ea"/>
                <a:cs typeface="+mn-cs"/>
              </a:rPr>
              <a:t> Der hohe Nikotingehalt macht hochgradig süchtig, besonders bei Jugendlichen. Nikotin hat eine starke Wirkung auf das Belohnungssystem im Gehirn, verringert die Aufmerksamkeitsspanne und verstärkt Ängste und Stresszustände, auch hier besonders bei Jugendlichen.</a:t>
            </a:r>
          </a:p>
          <a:p>
            <a:pPr marL="171450" indent="-171450">
              <a:buFont typeface="Arial" panose="020B0604020202020204" pitchFamily="34" charset="0"/>
              <a:buChar char="•"/>
            </a:pPr>
            <a:r>
              <a:rPr lang="de-DE" sz="1200" b="1" i="1" kern="1200" dirty="0">
                <a:solidFill>
                  <a:schemeClr val="tx1"/>
                </a:solidFill>
                <a:effectLst/>
                <a:latin typeface="+mn-lt"/>
                <a:ea typeface="+mn-ea"/>
                <a:cs typeface="+mn-cs"/>
              </a:rPr>
              <a:t>Herz-Kreislauf-Probleme:</a:t>
            </a:r>
            <a:r>
              <a:rPr lang="de-DE" sz="1200" b="0" i="1" kern="1200" dirty="0">
                <a:solidFill>
                  <a:schemeClr val="tx1"/>
                </a:solidFill>
                <a:effectLst/>
                <a:latin typeface="+mn-lt"/>
                <a:ea typeface="+mn-ea"/>
                <a:cs typeface="+mn-cs"/>
              </a:rPr>
              <a:t> Erhöhtes Risiko für Bluthochdruck, Arteriosklerose und Herzkrankheiten.</a:t>
            </a:r>
          </a:p>
          <a:p>
            <a:pPr marL="171450" indent="-171450">
              <a:buFont typeface="Arial" panose="020B0604020202020204" pitchFamily="34" charset="0"/>
              <a:buChar char="•"/>
            </a:pPr>
            <a:r>
              <a:rPr lang="de-DE" sz="1200" b="1" i="1" kern="1200" dirty="0">
                <a:solidFill>
                  <a:schemeClr val="tx1"/>
                </a:solidFill>
                <a:effectLst/>
                <a:latin typeface="+mn-lt"/>
                <a:ea typeface="+mn-ea"/>
                <a:cs typeface="+mn-cs"/>
              </a:rPr>
              <a:t>Erkrankungen der Mundgesundheit</a:t>
            </a:r>
            <a:r>
              <a:rPr lang="de-DE" sz="1200" b="0" i="1" kern="1200" dirty="0">
                <a:solidFill>
                  <a:schemeClr val="tx1"/>
                </a:solidFill>
                <a:effectLst/>
                <a:latin typeface="+mn-lt"/>
                <a:ea typeface="+mn-ea"/>
                <a:cs typeface="+mn-cs"/>
              </a:rPr>
              <a:t>: Zahnfleischreizung, -rückgang und -empfindlichkeit.</a:t>
            </a:r>
          </a:p>
          <a:p>
            <a:endParaRPr lang="de-CH" dirty="0"/>
          </a:p>
          <a:p>
            <a:r>
              <a:rPr lang="de-CH" dirty="0"/>
              <a:t>Quelle: </a:t>
            </a:r>
            <a:r>
              <a:rPr lang="de-CH" u="sng" dirty="0"/>
              <a:t>https://www.at-schweiz.ch/de/wissen/produkte/nikotinbeutel/</a:t>
            </a:r>
          </a:p>
        </p:txBody>
      </p:sp>
      <p:sp>
        <p:nvSpPr>
          <p:cNvPr id="4" name="Foliennummernplatzhalter 3"/>
          <p:cNvSpPr>
            <a:spLocks noGrp="1"/>
          </p:cNvSpPr>
          <p:nvPr>
            <p:ph type="sldNum" sz="quarter" idx="5"/>
          </p:nvPr>
        </p:nvSpPr>
        <p:spPr/>
        <p:txBody>
          <a:bodyPr/>
          <a:lstStyle/>
          <a:p>
            <a:fld id="{FA2CB12A-3718-4F23-86BC-2A5134C37ED4}" type="slidenum">
              <a:rPr lang="de-CH" smtClean="0"/>
              <a:t>5</a:t>
            </a:fld>
            <a:endParaRPr lang="de-CH"/>
          </a:p>
        </p:txBody>
      </p:sp>
    </p:spTree>
    <p:extLst>
      <p:ext uri="{BB962C8B-B14F-4D97-AF65-F5344CB8AC3E}">
        <p14:creationId xmlns:p14="http://schemas.microsoft.com/office/powerpoint/2010/main" val="134642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Faktencheck</a:t>
            </a:r>
          </a:p>
          <a:p>
            <a:endParaRPr lang="de-CH" dirty="0"/>
          </a:p>
          <a:p>
            <a:r>
              <a:rPr lang="de-CH" dirty="0"/>
              <a:t>Lest den Fakt zusammen durch. Die Lernenden sollen die Hand heben oder aufstehen, wenn sie denken, dass der Fakt falsch ist. Wenn sie denken, dass der Fakt stimmt, sollen sie die Hand unten lassen oder sitzenbleiben.</a:t>
            </a:r>
          </a:p>
          <a:p>
            <a:endParaRPr lang="de-CH" dirty="0"/>
          </a:p>
          <a:p>
            <a:r>
              <a:rPr lang="de-CH" dirty="0"/>
              <a:t>Option: Die Lernenden sollen zählen wie viele der insgesamt 6 Fakten sie richtig haben.</a:t>
            </a:r>
          </a:p>
          <a:p>
            <a:endParaRPr lang="de-CH" dirty="0"/>
          </a:p>
          <a:p>
            <a:r>
              <a:rPr lang="de-CH" b="1" dirty="0"/>
              <a:t>Antworten zu den Fakten: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0" i="1" dirty="0"/>
              <a:t>Falsch! </a:t>
            </a:r>
            <a:r>
              <a:rPr lang="de-CH" b="0" i="1" dirty="0" err="1"/>
              <a:t>Sportler:innen</a:t>
            </a:r>
            <a:r>
              <a:rPr lang="de-CH" b="0" i="1" dirty="0"/>
              <a:t>, die normalerweise kein Snus konsumieren haben mehr mentale Ermüdung und das subjektive Leistungsgefühl ist sogar gesenkt. Es gibt keine Leistungsverbesserung. Snus-konsumierende </a:t>
            </a:r>
            <a:r>
              <a:rPr lang="de-CH" b="0" i="1" dirty="0" err="1"/>
              <a:t>Sportler:innen</a:t>
            </a:r>
            <a:r>
              <a:rPr lang="de-CH" b="0" i="1" dirty="0"/>
              <a:t> halten länger durch – nicht aber wegen dem Snus sondern, weil die Entzugserscheinungen die Leistungen sonst verschlechtern. </a:t>
            </a:r>
            <a:r>
              <a:rPr lang="de-CH" sz="1200" i="1" kern="1200" dirty="0">
                <a:solidFill>
                  <a:schemeClr val="tx1"/>
                </a:solidFill>
                <a:effectLst/>
                <a:latin typeface="+mn-lt"/>
                <a:ea typeface="+mn-ea"/>
                <a:cs typeface="+mn-cs"/>
              </a:rPr>
              <a:t>Dabei sind die bereits bekannten Risiken von Nikotin natürlich nicht zu vergessen.</a:t>
            </a:r>
          </a:p>
          <a:p>
            <a:pPr marL="0" lvl="0" indent="0">
              <a:buNone/>
            </a:pPr>
            <a:r>
              <a:rPr lang="de-CH" b="0" dirty="0"/>
              <a:t>Quellen</a:t>
            </a:r>
            <a:r>
              <a:rPr lang="de-CH" b="0" u="none" dirty="0"/>
              <a:t>:  </a:t>
            </a:r>
            <a:r>
              <a:rPr lang="de-CH" sz="120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https://pubmed.ncbi.nlm.nih.gov/25262592/</a:t>
            </a:r>
            <a:endParaRPr lang="de-CH" sz="1200" u="sng" kern="1200" dirty="0">
              <a:solidFill>
                <a:schemeClr val="tx1"/>
              </a:solidFill>
              <a:effectLst/>
              <a:latin typeface="+mn-lt"/>
              <a:ea typeface="+mn-ea"/>
              <a:cs typeface="+mn-cs"/>
            </a:endParaRPr>
          </a:p>
          <a:p>
            <a:pPr marL="0" lvl="0" indent="0">
              <a:buNone/>
            </a:pPr>
            <a:r>
              <a:rPr lang="de-CH" sz="1200" u="none"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https</a:t>
            </a:r>
            <a:r>
              <a:rPr lang="de-CH"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://pubmed.ncbi.nlm.nih.gov/30387193/</a:t>
            </a:r>
            <a:endParaRPr lang="de-CH" sz="1200" u="none" kern="1200" dirty="0">
              <a:solidFill>
                <a:schemeClr val="tx1"/>
              </a:solidFill>
              <a:effectLst/>
              <a:latin typeface="+mn-lt"/>
              <a:ea typeface="+mn-ea"/>
              <a:cs typeface="+mn-cs"/>
            </a:endParaRPr>
          </a:p>
          <a:p>
            <a:pPr marL="0" lvl="0" indent="0">
              <a:buNone/>
            </a:pPr>
            <a:endParaRPr lang="de-CH"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de-CH" b="0" i="1" dirty="0"/>
              <a:t>Wahr! </a:t>
            </a:r>
            <a:r>
              <a:rPr lang="de-CH" sz="1200" b="0" i="1" kern="1200" dirty="0">
                <a:solidFill>
                  <a:schemeClr val="tx1"/>
                </a:solidFill>
                <a:effectLst/>
                <a:latin typeface="+mn-lt"/>
                <a:ea typeface="+mn-ea"/>
                <a:cs typeface="+mn-cs"/>
              </a:rPr>
              <a:t>Jugendliche, die regelmässig Nikotin konsumieren, können eine stärkere Sucht entwickeln als Erwachsene. Das liegt daran, dass ihr Gehirn empfindlicher auf die Wirkung von Nikotin reagiert, da dieses noch in Entwicklung ist. Daher fällt es ihnen besonders schwer, wieder aufzuhören.</a:t>
            </a:r>
            <a:endParaRPr lang="de-CH"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b="0" dirty="0"/>
              <a:t>Quellen: </a:t>
            </a:r>
            <a:r>
              <a:rPr lang="de-CH" b="0" u="sng" dirty="0"/>
              <a:t>https://www.at-schweiz.ch/de/wissen/gesundheit/jugend-und-rauchen/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b="0" u="sng" dirty="0"/>
              <a:t>https://www.feel-ok.ch/de_CH/jugendliche/themen/tabak/interessante_themen/sucht/zigaretten/rauchen_starke_sucht.cfm</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de-CH" b="0" dirty="0"/>
          </a:p>
        </p:txBody>
      </p:sp>
      <p:sp>
        <p:nvSpPr>
          <p:cNvPr id="4" name="Foliennummernplatzhalter 3"/>
          <p:cNvSpPr>
            <a:spLocks noGrp="1"/>
          </p:cNvSpPr>
          <p:nvPr>
            <p:ph type="sldNum" sz="quarter" idx="5"/>
          </p:nvPr>
        </p:nvSpPr>
        <p:spPr/>
        <p:txBody>
          <a:bodyPr/>
          <a:lstStyle/>
          <a:p>
            <a:fld id="{FA2CB12A-3718-4F23-86BC-2A5134C37ED4}" type="slidenum">
              <a:rPr lang="de-CH" smtClean="0"/>
              <a:t>6</a:t>
            </a:fld>
            <a:endParaRPr lang="de-CH"/>
          </a:p>
        </p:txBody>
      </p:sp>
    </p:spTree>
    <p:extLst>
      <p:ext uri="{BB962C8B-B14F-4D97-AF65-F5344CB8AC3E}">
        <p14:creationId xmlns:p14="http://schemas.microsoft.com/office/powerpoint/2010/main" val="3852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b="1" i="0" dirty="0"/>
              <a:t>Kurzer Input, ca. 2 Minuten</a:t>
            </a:r>
          </a:p>
          <a:p>
            <a:endParaRPr lang="de-CH" b="1" i="1" dirty="0"/>
          </a:p>
          <a:p>
            <a:r>
              <a:rPr lang="de-CH" b="1" i="1" dirty="0"/>
              <a:t>«Heat-not-Burn» - Tabakerhitzer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kern="1200" dirty="0">
                <a:solidFill>
                  <a:schemeClr val="tx1"/>
                </a:solidFill>
                <a:effectLst/>
                <a:latin typeface="+mn-lt"/>
                <a:ea typeface="+mn-ea"/>
                <a:cs typeface="+mn-cs"/>
              </a:rPr>
              <a:t>In Tabakerhitzern wird gepresster Tabak erhitzt anstatt verbrannt. Wenn der Tabak elektronisch auf ca. 300 Grad erhitzt wird, entsteht Aerosol. Das Aerosol wird eingeatmet und so gelangt das Nikotin in die Lunge. Tabakerhitzer sind keine gesunde alternative zu Zigaretten. Im Aerosol der Tabakerhitzer schweben über 500 Substanzen, darunter auch jene, die der Gesundheit schaden oder zu Krebserkrankungen führen. Die Tabakerhitzer enthalten Nikotin und machen süchtig. </a:t>
            </a:r>
            <a:endParaRPr lang="de-CH" b="0" i="1" dirty="0"/>
          </a:p>
          <a:p>
            <a:endParaRPr lang="de-CH" dirty="0"/>
          </a:p>
          <a:p>
            <a:r>
              <a:rPr lang="de-CH" dirty="0"/>
              <a:t>Quellen: </a:t>
            </a:r>
            <a:r>
              <a:rPr lang="de-CH" u="sng" dirty="0"/>
              <a:t>https://www.feel-ok.ch/de_CH/jugendliche/themen/suchtmittel/infos/nikotin/produkte/tabakerhitzer.cfm</a:t>
            </a:r>
          </a:p>
          <a:p>
            <a:r>
              <a:rPr lang="de-CH" u="sng" dirty="0"/>
              <a:t>https://www.infodrog.ch/de/wissen/suchtformen/tabak-nikotin.html </a:t>
            </a:r>
          </a:p>
        </p:txBody>
      </p:sp>
      <p:sp>
        <p:nvSpPr>
          <p:cNvPr id="4" name="Foliennummernplatzhalter 3"/>
          <p:cNvSpPr>
            <a:spLocks noGrp="1"/>
          </p:cNvSpPr>
          <p:nvPr>
            <p:ph type="sldNum" sz="quarter" idx="5"/>
          </p:nvPr>
        </p:nvSpPr>
        <p:spPr/>
        <p:txBody>
          <a:bodyPr/>
          <a:lstStyle/>
          <a:p>
            <a:fld id="{FA2CB12A-3718-4F23-86BC-2A5134C37ED4}" type="slidenum">
              <a:rPr lang="de-CH" smtClean="0"/>
              <a:t>7</a:t>
            </a:fld>
            <a:endParaRPr lang="de-CH"/>
          </a:p>
        </p:txBody>
      </p:sp>
    </p:spTree>
    <p:extLst>
      <p:ext uri="{BB962C8B-B14F-4D97-AF65-F5344CB8AC3E}">
        <p14:creationId xmlns:p14="http://schemas.microsoft.com/office/powerpoint/2010/main" val="316742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D7A3-F706-F6AA-A7AD-839166D67B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AC357E-122E-99E8-F1A6-3E24EF80FFB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B26140-6FC5-45ED-0C8C-1BCA31C39182}"/>
              </a:ext>
            </a:extLst>
          </p:cNvPr>
          <p:cNvSpPr>
            <a:spLocks noGrp="1"/>
          </p:cNvSpPr>
          <p:nvPr>
            <p:ph type="body" idx="1"/>
          </p:nvPr>
        </p:nvSpPr>
        <p:spPr/>
        <p:txBody>
          <a:bodyPr/>
          <a:lstStyle/>
          <a:p>
            <a:r>
              <a:rPr lang="de-CH" b="1" dirty="0"/>
              <a:t>Faktencheck</a:t>
            </a:r>
          </a:p>
          <a:p>
            <a:endParaRPr lang="de-CH" dirty="0"/>
          </a:p>
          <a:p>
            <a:r>
              <a:rPr lang="de-CH" dirty="0"/>
              <a:t>Lest den Fakt zusammen durch. Die Lernenden sollen die Hand heben oder aufstehen, wenn sie denken, dass der Fakt falsch ist. Wenn sie denken, dass der Fakt stimmt, sollen sie die Hand unten lassen oder sitzenbleiben.</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Option: Die Lernenden sollen zählen wie viele der insgesamt 6 Fakten sie richtig haben.</a:t>
            </a:r>
          </a:p>
          <a:p>
            <a:endParaRPr lang="de-CH" dirty="0"/>
          </a:p>
          <a:p>
            <a:r>
              <a:rPr lang="de-CH" b="1" dirty="0"/>
              <a:t>Antworten zu den Fakten: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CH" b="0" i="1" dirty="0"/>
              <a:t>Falsch! </a:t>
            </a:r>
            <a:r>
              <a:rPr lang="de-CH" sz="1200" b="0" i="1" kern="1200" dirty="0">
                <a:solidFill>
                  <a:schemeClr val="tx1"/>
                </a:solidFill>
                <a:latin typeface="+mn-lt"/>
                <a:ea typeface="+mn-ea"/>
                <a:cs typeface="+mn-cs"/>
              </a:rPr>
              <a:t>Die Nikotinzufuhr bleibt oft gleich oder kann sogar steigen. </a:t>
            </a:r>
            <a:r>
              <a:rPr lang="de-CH" b="0" i="1" dirty="0"/>
              <a:t>Tabakerhitzer sind keine gesunde Alternative. Auch in Tabakerhitzern ist Nikotin enthalten, was stark abhängig macht.</a:t>
            </a:r>
            <a:r>
              <a:rPr lang="de-CH" sz="1200" b="0" i="1" kern="1200" dirty="0">
                <a:solidFill>
                  <a:schemeClr val="tx1"/>
                </a:solidFill>
                <a:effectLst/>
                <a:latin typeface="+mn-lt"/>
                <a:ea typeface="+mn-ea"/>
                <a:cs typeface="+mn-cs"/>
              </a:rPr>
              <a:t> Zudem enthalten </a:t>
            </a:r>
            <a:r>
              <a:rPr lang="de-CH" b="0" i="1" dirty="0"/>
              <a:t>Tabakerhitzer ebenfalls sehr viele gesundheitsschädliche und krebserregende Stoffe, die dem Körper stark schaden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dirty="0"/>
              <a:t>Quellen:  </a:t>
            </a:r>
            <a:r>
              <a:rPr lang="de-CH" sz="1200" u="sng" kern="1200" dirty="0">
                <a:solidFill>
                  <a:schemeClr val="tx1"/>
                </a:solidFill>
                <a:effectLst/>
                <a:latin typeface="+mn-lt"/>
                <a:ea typeface="+mn-ea"/>
                <a:cs typeface="+mn-cs"/>
              </a:rPr>
              <a:t>https://www.at-schweiz.ch/documents/1105/2025_09_10_Gemeinsamer_Standpunkt_HTP_DE.pdf</a:t>
            </a:r>
          </a:p>
          <a:p>
            <a:pPr marL="0" lvl="0" indent="0">
              <a:buNone/>
            </a:pPr>
            <a:endParaRPr lang="de-CH"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de-CH" b="0" i="1" dirty="0"/>
              <a:t>Das stimmt! </a:t>
            </a:r>
            <a:r>
              <a:rPr lang="de-DE" sz="1200" b="0" i="1" kern="1200" dirty="0">
                <a:solidFill>
                  <a:schemeClr val="tx1"/>
                </a:solidFill>
                <a:effectLst/>
                <a:latin typeface="+mn-lt"/>
                <a:ea typeface="+mn-ea"/>
                <a:cs typeface="+mn-cs"/>
              </a:rPr>
              <a:t>Eine Nikotinexposition während der Entwicklung hat langfristige Auswirkungen. Der Nikotinkonsum bei Jugendlichen beeinträchtigt die Wahrnehmung und verändert die Belohnungsverarbeitung</a:t>
            </a:r>
          </a:p>
          <a:p>
            <a:pPr marL="0" indent="0">
              <a:buNone/>
            </a:pPr>
            <a:r>
              <a:rPr lang="de-CH" b="0" dirty="0"/>
              <a:t>Quelle: </a:t>
            </a:r>
            <a:r>
              <a:rPr lang="de-CH" b="0" u="sng" dirty="0"/>
              <a:t>https://ww.sciencedirect.com/science/article/pii/S1043661823000725?utm_source=chatgpt.com </a:t>
            </a:r>
          </a:p>
        </p:txBody>
      </p:sp>
      <p:sp>
        <p:nvSpPr>
          <p:cNvPr id="4" name="Foliennummernplatzhalter 3">
            <a:extLst>
              <a:ext uri="{FF2B5EF4-FFF2-40B4-BE49-F238E27FC236}">
                <a16:creationId xmlns:a16="http://schemas.microsoft.com/office/drawing/2014/main" id="{C349FE67-B42D-3412-D931-91E0628E4C91}"/>
              </a:ext>
            </a:extLst>
          </p:cNvPr>
          <p:cNvSpPr>
            <a:spLocks noGrp="1"/>
          </p:cNvSpPr>
          <p:nvPr>
            <p:ph type="sldNum" sz="quarter" idx="5"/>
          </p:nvPr>
        </p:nvSpPr>
        <p:spPr/>
        <p:txBody>
          <a:bodyPr/>
          <a:lstStyle/>
          <a:p>
            <a:fld id="{FA2CB12A-3718-4F23-86BC-2A5134C37ED4}" type="slidenum">
              <a:rPr lang="de-CH" smtClean="0"/>
              <a:t>8</a:t>
            </a:fld>
            <a:endParaRPr lang="de-CH"/>
          </a:p>
        </p:txBody>
      </p:sp>
    </p:spTree>
    <p:extLst>
      <p:ext uri="{BB962C8B-B14F-4D97-AF65-F5344CB8AC3E}">
        <p14:creationId xmlns:p14="http://schemas.microsoft.com/office/powerpoint/2010/main" val="906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b="1" i="1" kern="1200" dirty="0">
                <a:solidFill>
                  <a:schemeClr val="tx1"/>
                </a:solidFill>
                <a:effectLst/>
                <a:latin typeface="+mn-lt"/>
                <a:ea typeface="+mn-ea"/>
                <a:cs typeface="+mn-cs"/>
              </a:rPr>
              <a:t>Vapen</a:t>
            </a:r>
            <a:r>
              <a:rPr lang="de-CH" sz="1200" b="0" i="1" kern="1200" dirty="0">
                <a:solidFill>
                  <a:schemeClr val="tx1"/>
                </a:solidFill>
                <a:effectLst/>
                <a:latin typeface="+mn-lt"/>
                <a:ea typeface="+mn-ea"/>
                <a:cs typeface="+mn-cs"/>
              </a:rPr>
              <a:t> ist ein anderes Wort für die Verwendung einer elektronischen Zigarette oder E-Zigarette (Vape). Der Begriff leitet sich vom englischen Wort “Vaping" ab, was so viel bedeutet wie "verdampfen". Dies geschieht mit einer elektrischen Zigarette, die wiederum E-Liquid verwendet.</a:t>
            </a:r>
          </a:p>
          <a:p>
            <a:pPr marL="171450" indent="-171450">
              <a:buFont typeface="Courier New" panose="02070309020205020404" pitchFamily="49" charset="0"/>
              <a:buChar char="o"/>
            </a:pPr>
            <a:endParaRPr lang="de-CH"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dirty="0">
                <a:sym typeface="Wingdings" panose="05000000000000000000" pitchFamily="2" charset="2"/>
              </a:rPr>
              <a:t>Nikotin gelangt innerhalb von 7 Sekunden in unser Gehirn und verursacht Abhängigkeit und es ist sehr schwierig davon wegzukommen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dirty="0"/>
              <a:t>Mit und ohne Nikotin: Auch </a:t>
            </a:r>
            <a:r>
              <a:rPr lang="de-CH" i="1" dirty="0" err="1">
                <a:sym typeface="Wingdings" panose="05000000000000000000" pitchFamily="2" charset="2"/>
              </a:rPr>
              <a:t>Vapes</a:t>
            </a:r>
            <a:r>
              <a:rPr lang="de-CH" i="1" dirty="0">
                <a:sym typeface="Wingdings" panose="05000000000000000000" pitchFamily="2" charset="2"/>
              </a:rPr>
              <a:t> ohne Nikotin enthalten gefährliche Substanzen die gesundheitsschädlich sind!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dirty="0"/>
              <a:t>Marketing</a:t>
            </a:r>
            <a:r>
              <a:rPr lang="de-CH" i="1" dirty="0">
                <a:sym typeface="Wingdings" panose="05000000000000000000" pitchFamily="2" charset="2"/>
              </a:rPr>
              <a:t>: Junge Menschen sind die Zielgruppe. Die </a:t>
            </a:r>
            <a:r>
              <a:rPr lang="de-CH" i="1" dirty="0" err="1">
                <a:sym typeface="Wingdings" panose="05000000000000000000" pitchFamily="2" charset="2"/>
              </a:rPr>
              <a:t>Vapes</a:t>
            </a:r>
            <a:r>
              <a:rPr lang="de-CH" i="1" dirty="0">
                <a:sym typeface="Wingdings" panose="05000000000000000000" pitchFamily="2" charset="2"/>
              </a:rPr>
              <a:t> werden in verschiedenen Farben und Aromen produziert. Sie wirken harmlos, aber sind genau das Gegenteil. </a:t>
            </a:r>
            <a:endParaRPr lang="de-CH" i="1" dirty="0"/>
          </a:p>
          <a:p>
            <a:pPr marL="171450" indent="-171450">
              <a:buFont typeface="Arial" panose="020B0604020202020204" pitchFamily="34" charset="0"/>
              <a:buChar char="•"/>
            </a:pPr>
            <a:r>
              <a:rPr lang="de-CH" i="1" dirty="0">
                <a:sym typeface="Wingdings" panose="05000000000000000000" pitchFamily="2" charset="2"/>
              </a:rPr>
              <a:t>Dampf enthält gesundheitsgefährdende Stoffe, von denen einige krebserregend sind (auf der nächsten Folie werden die Inhaltstoffe genauer erläutert) </a:t>
            </a:r>
          </a:p>
          <a:p>
            <a:pPr marL="171450" indent="-171450">
              <a:buFont typeface="Arial" panose="020B0604020202020204" pitchFamily="34" charset="0"/>
              <a:buChar char="•"/>
            </a:pPr>
            <a:r>
              <a:rPr lang="de-CH" i="1" dirty="0">
                <a:sym typeface="Wingdings" panose="05000000000000000000" pitchFamily="2" charset="2"/>
              </a:rPr>
              <a:t>Angaben zu Inhaltsstoffen sind oft unvollständig. Die Konsumierende sind unzureichend über Bestandteile der Flüssigkeit informiert, die sie inhalieren.</a:t>
            </a:r>
          </a:p>
          <a:p>
            <a:pPr marL="171450" indent="-171450">
              <a:buFont typeface="Arial" panose="020B0604020202020204" pitchFamily="34" charset="0"/>
              <a:buChar char="•"/>
            </a:pPr>
            <a:r>
              <a:rPr lang="de-CH" i="1" dirty="0">
                <a:sym typeface="Wingdings" panose="05000000000000000000" pitchFamily="2" charset="2"/>
              </a:rPr>
              <a:t>Hinweis «nikotinfrei» garantiert nicht, dass keine süchtig machende Substanz enthalten ist.</a:t>
            </a:r>
            <a:br>
              <a:rPr lang="de-CH" sz="1200" b="0" i="0" kern="1200" dirty="0">
                <a:solidFill>
                  <a:schemeClr val="tx1"/>
                </a:solidFill>
                <a:effectLst/>
                <a:latin typeface="+mn-lt"/>
                <a:ea typeface="+mn-ea"/>
                <a:cs typeface="+mn-cs"/>
              </a:rPr>
            </a:br>
            <a:endParaRPr lang="de-CH" dirty="0"/>
          </a:p>
          <a:p>
            <a:r>
              <a:rPr lang="de-CH" dirty="0"/>
              <a:t>Quelle: </a:t>
            </a:r>
            <a:r>
              <a:rPr lang="de-CH" u="sng" dirty="0"/>
              <a:t>https://shop.addictionsuisse.ch/de/fachpersonen/354-factsheet-puffs-bars.html</a:t>
            </a:r>
          </a:p>
          <a:p>
            <a:endParaRPr lang="de-CH" dirty="0"/>
          </a:p>
        </p:txBody>
      </p:sp>
      <p:sp>
        <p:nvSpPr>
          <p:cNvPr id="4" name="Foliennummernplatzhalter 3"/>
          <p:cNvSpPr>
            <a:spLocks noGrp="1"/>
          </p:cNvSpPr>
          <p:nvPr>
            <p:ph type="sldNum" sz="quarter" idx="5"/>
          </p:nvPr>
        </p:nvSpPr>
        <p:spPr/>
        <p:txBody>
          <a:bodyPr/>
          <a:lstStyle/>
          <a:p>
            <a:fld id="{FA2CB12A-3718-4F23-86BC-2A5134C37ED4}" type="slidenum">
              <a:rPr lang="de-CH" smtClean="0"/>
              <a:t>9</a:t>
            </a:fld>
            <a:endParaRPr lang="de-CH"/>
          </a:p>
        </p:txBody>
      </p:sp>
    </p:spTree>
    <p:extLst>
      <p:ext uri="{BB962C8B-B14F-4D97-AF65-F5344CB8AC3E}">
        <p14:creationId xmlns:p14="http://schemas.microsoft.com/office/powerpoint/2010/main" val="23792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ADA7F56-64D7-41EE-81BF-C79104BD11EE}" type="datetime1">
              <a:rPr lang="de-CH" smtClean="0"/>
              <a:t>02.02.2026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350161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1A97661-94B8-41F9-B049-4B69DAABBA49}" type="datetime1">
              <a:rPr lang="de-CH" smtClean="0"/>
              <a:t>02.02.2026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129440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7725F3A-8AEC-43AC-BB38-3839EC266240}" type="datetime1">
              <a:rPr lang="de-CH" smtClean="0"/>
              <a:t>02.02.2026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3871381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_8">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9793D-601C-501D-9D41-285F918B90DC}"/>
              </a:ext>
            </a:extLst>
          </p:cNvPr>
          <p:cNvSpPr>
            <a:spLocks noGrp="1"/>
          </p:cNvSpPr>
          <p:nvPr>
            <p:ph type="ctrTitle" hasCustomPrompt="1"/>
          </p:nvPr>
        </p:nvSpPr>
        <p:spPr>
          <a:xfrm>
            <a:off x="1081088" y="1"/>
            <a:ext cx="9144000" cy="3429000"/>
          </a:xfrm>
        </p:spPr>
        <p:txBody>
          <a:bodyPr anchor="b">
            <a:normAutofit/>
          </a:bodyPr>
          <a:lstStyle>
            <a:lvl1pPr algn="l">
              <a:lnSpc>
                <a:spcPct val="90000"/>
              </a:lnSpc>
              <a:defRPr sz="5000"/>
            </a:lvl1pPr>
          </a:lstStyle>
          <a:p>
            <a:r>
              <a:rPr lang="de-DE" dirty="0"/>
              <a:t>Titel der Präsentation</a:t>
            </a:r>
          </a:p>
        </p:txBody>
      </p:sp>
      <p:sp>
        <p:nvSpPr>
          <p:cNvPr id="3" name="Untertitel 2">
            <a:extLst>
              <a:ext uri="{FF2B5EF4-FFF2-40B4-BE49-F238E27FC236}">
                <a16:creationId xmlns:a16="http://schemas.microsoft.com/office/drawing/2014/main" id="{DA805FCC-80C4-D5E8-7E0A-270AEB8CE333}"/>
              </a:ext>
            </a:extLst>
          </p:cNvPr>
          <p:cNvSpPr>
            <a:spLocks noGrp="1"/>
          </p:cNvSpPr>
          <p:nvPr>
            <p:ph type="subTitle" idx="1" hasCustomPrompt="1"/>
          </p:nvPr>
        </p:nvSpPr>
        <p:spPr>
          <a:xfrm>
            <a:off x="1081088" y="3521075"/>
            <a:ext cx="9144000" cy="1020763"/>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96802045-6E4E-CC25-8A8D-F2E5BE90D848}"/>
              </a:ext>
            </a:extLst>
          </p:cNvPr>
          <p:cNvSpPr>
            <a:spLocks noGrp="1"/>
          </p:cNvSpPr>
          <p:nvPr>
            <p:ph type="dt" sz="half" idx="10"/>
          </p:nvPr>
        </p:nvSpPr>
        <p:spPr/>
        <p:txBody>
          <a:bodyPr/>
          <a:lstStyle/>
          <a:p>
            <a:fld id="{82C6508A-6A2A-4D3C-B3E4-F51731994EA3}" type="datetime1">
              <a:rPr lang="de-CH" smtClean="0"/>
              <a:t>02.02.2026</a:t>
            </a:fld>
            <a:endParaRPr lang="de-DE"/>
          </a:p>
        </p:txBody>
      </p:sp>
      <p:sp>
        <p:nvSpPr>
          <p:cNvPr id="5" name="Fußzeilenplatzhalter 4">
            <a:extLst>
              <a:ext uri="{FF2B5EF4-FFF2-40B4-BE49-F238E27FC236}">
                <a16:creationId xmlns:a16="http://schemas.microsoft.com/office/drawing/2014/main" id="{7C895C59-D16B-375A-0178-D72183679F40}"/>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6538068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_10">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9793D-601C-501D-9D41-285F918B90DC}"/>
              </a:ext>
            </a:extLst>
          </p:cNvPr>
          <p:cNvSpPr>
            <a:spLocks noGrp="1"/>
          </p:cNvSpPr>
          <p:nvPr>
            <p:ph type="ctrTitle" hasCustomPrompt="1"/>
          </p:nvPr>
        </p:nvSpPr>
        <p:spPr>
          <a:xfrm>
            <a:off x="1081088" y="1"/>
            <a:ext cx="9144000" cy="3429000"/>
          </a:xfrm>
        </p:spPr>
        <p:txBody>
          <a:bodyPr anchor="b">
            <a:normAutofit/>
          </a:bodyPr>
          <a:lstStyle>
            <a:lvl1pPr algn="l">
              <a:lnSpc>
                <a:spcPct val="90000"/>
              </a:lnSpc>
              <a:defRPr sz="5000">
                <a:solidFill>
                  <a:schemeClr val="tx2"/>
                </a:solidFill>
              </a:defRPr>
            </a:lvl1pPr>
          </a:lstStyle>
          <a:p>
            <a:r>
              <a:rPr lang="de-DE" dirty="0"/>
              <a:t>Titel der Präsentation</a:t>
            </a:r>
          </a:p>
        </p:txBody>
      </p:sp>
      <p:sp>
        <p:nvSpPr>
          <p:cNvPr id="3" name="Untertitel 2">
            <a:extLst>
              <a:ext uri="{FF2B5EF4-FFF2-40B4-BE49-F238E27FC236}">
                <a16:creationId xmlns:a16="http://schemas.microsoft.com/office/drawing/2014/main" id="{DA805FCC-80C4-D5E8-7E0A-270AEB8CE333}"/>
              </a:ext>
            </a:extLst>
          </p:cNvPr>
          <p:cNvSpPr>
            <a:spLocks noGrp="1"/>
          </p:cNvSpPr>
          <p:nvPr>
            <p:ph type="subTitle" idx="1" hasCustomPrompt="1"/>
          </p:nvPr>
        </p:nvSpPr>
        <p:spPr>
          <a:xfrm>
            <a:off x="1081088" y="3521075"/>
            <a:ext cx="9144000" cy="1020763"/>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96802045-6E4E-CC25-8A8D-F2E5BE90D848}"/>
              </a:ext>
            </a:extLst>
          </p:cNvPr>
          <p:cNvSpPr>
            <a:spLocks noGrp="1"/>
          </p:cNvSpPr>
          <p:nvPr>
            <p:ph type="dt" sz="half" idx="10"/>
          </p:nvPr>
        </p:nvSpPr>
        <p:spPr/>
        <p:txBody>
          <a:bodyPr/>
          <a:lstStyle/>
          <a:p>
            <a:fld id="{75195A65-3A20-40DD-865C-3C3F0C44798E}" type="datetime1">
              <a:rPr lang="de-CH" smtClean="0"/>
              <a:t>02.02.2026</a:t>
            </a:fld>
            <a:endParaRPr lang="de-DE"/>
          </a:p>
        </p:txBody>
      </p:sp>
      <p:sp>
        <p:nvSpPr>
          <p:cNvPr id="5" name="Fußzeilenplatzhalter 4">
            <a:extLst>
              <a:ext uri="{FF2B5EF4-FFF2-40B4-BE49-F238E27FC236}">
                <a16:creationId xmlns:a16="http://schemas.microsoft.com/office/drawing/2014/main" id="{7C895C59-D16B-375A-0178-D72183679F40}"/>
              </a:ext>
            </a:extLst>
          </p:cNvPr>
          <p:cNvSpPr>
            <a:spLocks noGrp="1"/>
          </p:cNvSpPr>
          <p:nvPr>
            <p:ph type="ftr" sz="quarter" idx="11"/>
          </p:nvPr>
        </p:nvSpPr>
        <p:spPr/>
        <p:txBody>
          <a:bodyPr/>
          <a:lstStyle/>
          <a:p>
            <a:endParaRPr lang="de-DE"/>
          </a:p>
        </p:txBody>
      </p:sp>
      <p:pic>
        <p:nvPicPr>
          <p:cNvPr id="13" name="Grafik 12" descr="Ein Bild, das Screenshot, Text, Schrift, Grafiken enthält.&#10;&#10;Automatisch generierte Beschreibung">
            <a:extLst>
              <a:ext uri="{FF2B5EF4-FFF2-40B4-BE49-F238E27FC236}">
                <a16:creationId xmlns:a16="http://schemas.microsoft.com/office/drawing/2014/main" id="{293A8D1F-413A-45FD-4036-DD9D818A758A}"/>
              </a:ext>
            </a:extLst>
          </p:cNvPr>
          <p:cNvPicPr>
            <a:picLocks noChangeAspect="1"/>
          </p:cNvPicPr>
          <p:nvPr userDrawn="1"/>
        </p:nvPicPr>
        <p:blipFill rotWithShape="1">
          <a:blip r:embed="rId2"/>
          <a:srcRect l="44280" b="69700"/>
          <a:stretch/>
        </p:blipFill>
        <p:spPr>
          <a:xfrm>
            <a:off x="10735691" y="6175762"/>
            <a:ext cx="987421" cy="432000"/>
          </a:xfrm>
          <a:prstGeom prst="rect">
            <a:avLst/>
          </a:prstGeom>
        </p:spPr>
      </p:pic>
    </p:spTree>
    <p:extLst>
      <p:ext uri="{BB962C8B-B14F-4D97-AF65-F5344CB8AC3E}">
        <p14:creationId xmlns:p14="http://schemas.microsoft.com/office/powerpoint/2010/main" val="186693750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Bildplatzhalter 7">
            <a:extLst>
              <a:ext uri="{FF2B5EF4-FFF2-40B4-BE49-F238E27FC236}">
                <a16:creationId xmlns:a16="http://schemas.microsoft.com/office/drawing/2014/main" id="{96C0C3E2-527E-4381-638D-4072579EC93F}"/>
              </a:ext>
            </a:extLst>
          </p:cNvPr>
          <p:cNvSpPr>
            <a:spLocks noGrp="1"/>
          </p:cNvSpPr>
          <p:nvPr>
            <p:ph type="pic" sz="quarter" idx="13"/>
          </p:nvPr>
        </p:nvSpPr>
        <p:spPr>
          <a:xfrm>
            <a:off x="1" y="0"/>
            <a:ext cx="12192000" cy="3571875"/>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18C9793D-601C-501D-9D41-285F918B90DC}"/>
              </a:ext>
            </a:extLst>
          </p:cNvPr>
          <p:cNvSpPr>
            <a:spLocks noGrp="1"/>
          </p:cNvSpPr>
          <p:nvPr>
            <p:ph type="ctrTitle" hasCustomPrompt="1"/>
          </p:nvPr>
        </p:nvSpPr>
        <p:spPr>
          <a:xfrm>
            <a:off x="1081088" y="3571875"/>
            <a:ext cx="9144000" cy="1671636"/>
          </a:xfrm>
        </p:spPr>
        <p:txBody>
          <a:bodyPr anchor="b">
            <a:normAutofit/>
          </a:bodyPr>
          <a:lstStyle>
            <a:lvl1pPr algn="l">
              <a:lnSpc>
                <a:spcPct val="90000"/>
              </a:lnSpc>
              <a:defRPr sz="5000"/>
            </a:lvl1pPr>
          </a:lstStyle>
          <a:p>
            <a:r>
              <a:rPr lang="de-DE" dirty="0"/>
              <a:t>Titel der Präsentation</a:t>
            </a:r>
          </a:p>
        </p:txBody>
      </p:sp>
      <p:sp>
        <p:nvSpPr>
          <p:cNvPr id="3" name="Untertitel 2">
            <a:extLst>
              <a:ext uri="{FF2B5EF4-FFF2-40B4-BE49-F238E27FC236}">
                <a16:creationId xmlns:a16="http://schemas.microsoft.com/office/drawing/2014/main" id="{DA805FCC-80C4-D5E8-7E0A-270AEB8CE333}"/>
              </a:ext>
            </a:extLst>
          </p:cNvPr>
          <p:cNvSpPr>
            <a:spLocks noGrp="1"/>
          </p:cNvSpPr>
          <p:nvPr>
            <p:ph type="subTitle" idx="1" hasCustomPrompt="1"/>
          </p:nvPr>
        </p:nvSpPr>
        <p:spPr>
          <a:xfrm>
            <a:off x="1081088" y="5335587"/>
            <a:ext cx="9144000" cy="1020763"/>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96802045-6E4E-CC25-8A8D-F2E5BE90D848}"/>
              </a:ext>
            </a:extLst>
          </p:cNvPr>
          <p:cNvSpPr>
            <a:spLocks noGrp="1"/>
          </p:cNvSpPr>
          <p:nvPr>
            <p:ph type="dt" sz="half" idx="10"/>
          </p:nvPr>
        </p:nvSpPr>
        <p:spPr/>
        <p:txBody>
          <a:bodyPr/>
          <a:lstStyle/>
          <a:p>
            <a:fld id="{2C2AADD2-AF59-4836-9C2F-766AE357C4F4}" type="datetime1">
              <a:rPr lang="de-CH" smtClean="0"/>
              <a:t>02.02.2026</a:t>
            </a:fld>
            <a:endParaRPr lang="de-DE"/>
          </a:p>
        </p:txBody>
      </p:sp>
      <p:sp>
        <p:nvSpPr>
          <p:cNvPr id="5" name="Fußzeilenplatzhalter 4">
            <a:extLst>
              <a:ext uri="{FF2B5EF4-FFF2-40B4-BE49-F238E27FC236}">
                <a16:creationId xmlns:a16="http://schemas.microsoft.com/office/drawing/2014/main" id="{7C895C59-D16B-375A-0178-D72183679F40}"/>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523000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folie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9793D-601C-501D-9D41-285F918B90DC}"/>
              </a:ext>
            </a:extLst>
          </p:cNvPr>
          <p:cNvSpPr>
            <a:spLocks noGrp="1"/>
          </p:cNvSpPr>
          <p:nvPr>
            <p:ph type="ctrTitle" hasCustomPrompt="1"/>
          </p:nvPr>
        </p:nvSpPr>
        <p:spPr>
          <a:xfrm>
            <a:off x="1081088" y="1"/>
            <a:ext cx="9144000" cy="3429000"/>
          </a:xfrm>
        </p:spPr>
        <p:txBody>
          <a:bodyPr anchor="b">
            <a:normAutofit/>
          </a:bodyPr>
          <a:lstStyle>
            <a:lvl1pPr algn="l">
              <a:lnSpc>
                <a:spcPct val="90000"/>
              </a:lnSpc>
              <a:defRPr sz="5000">
                <a:solidFill>
                  <a:schemeClr val="tx1"/>
                </a:solidFill>
              </a:defRPr>
            </a:lvl1pPr>
          </a:lstStyle>
          <a:p>
            <a:r>
              <a:rPr lang="de-DE" dirty="0"/>
              <a:t>Titel der Präsentation</a:t>
            </a:r>
          </a:p>
        </p:txBody>
      </p:sp>
      <p:sp>
        <p:nvSpPr>
          <p:cNvPr id="3" name="Untertitel 2">
            <a:extLst>
              <a:ext uri="{FF2B5EF4-FFF2-40B4-BE49-F238E27FC236}">
                <a16:creationId xmlns:a16="http://schemas.microsoft.com/office/drawing/2014/main" id="{DA805FCC-80C4-D5E8-7E0A-270AEB8CE333}"/>
              </a:ext>
            </a:extLst>
          </p:cNvPr>
          <p:cNvSpPr>
            <a:spLocks noGrp="1"/>
          </p:cNvSpPr>
          <p:nvPr>
            <p:ph type="subTitle" idx="1" hasCustomPrompt="1"/>
          </p:nvPr>
        </p:nvSpPr>
        <p:spPr>
          <a:xfrm>
            <a:off x="1081088" y="3521075"/>
            <a:ext cx="9144000" cy="10207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96802045-6E4E-CC25-8A8D-F2E5BE90D848}"/>
              </a:ext>
            </a:extLst>
          </p:cNvPr>
          <p:cNvSpPr>
            <a:spLocks noGrp="1"/>
          </p:cNvSpPr>
          <p:nvPr>
            <p:ph type="dt" sz="half" idx="10"/>
          </p:nvPr>
        </p:nvSpPr>
        <p:spPr/>
        <p:txBody>
          <a:bodyPr/>
          <a:lstStyle/>
          <a:p>
            <a:fld id="{0C314C30-FBC3-490D-BC61-892A191A8C40}" type="datetime1">
              <a:rPr lang="de-CH" smtClean="0"/>
              <a:t>02.02.2026</a:t>
            </a:fld>
            <a:endParaRPr lang="de-DE"/>
          </a:p>
        </p:txBody>
      </p:sp>
      <p:sp>
        <p:nvSpPr>
          <p:cNvPr id="5" name="Fußzeilenplatzhalter 4">
            <a:extLst>
              <a:ext uri="{FF2B5EF4-FFF2-40B4-BE49-F238E27FC236}">
                <a16:creationId xmlns:a16="http://schemas.microsoft.com/office/drawing/2014/main" id="{7C895C59-D16B-375A-0178-D72183679F40}"/>
              </a:ext>
            </a:extLst>
          </p:cNvPr>
          <p:cNvSpPr>
            <a:spLocks noGrp="1"/>
          </p:cNvSpPr>
          <p:nvPr>
            <p:ph type="ftr" sz="quarter" idx="11"/>
          </p:nvPr>
        </p:nvSpPr>
        <p:spPr/>
        <p:txBody>
          <a:bodyPr/>
          <a:lstStyle/>
          <a:p>
            <a:endParaRPr lang="de-DE"/>
          </a:p>
        </p:txBody>
      </p:sp>
      <p:pic>
        <p:nvPicPr>
          <p:cNvPr id="6" name="Grafik 5" descr="Ein Bild, das Screenshot, Text, Schrift, Grafiken enthält.&#10;&#10;Automatisch generierte Beschreibung">
            <a:extLst>
              <a:ext uri="{FF2B5EF4-FFF2-40B4-BE49-F238E27FC236}">
                <a16:creationId xmlns:a16="http://schemas.microsoft.com/office/drawing/2014/main" id="{AAFE2E9D-6DE3-5BD9-ADD9-291254CB5A96}"/>
              </a:ext>
            </a:extLst>
          </p:cNvPr>
          <p:cNvPicPr>
            <a:picLocks noChangeAspect="1"/>
          </p:cNvPicPr>
          <p:nvPr userDrawn="1"/>
        </p:nvPicPr>
        <p:blipFill rotWithShape="1">
          <a:blip r:embed="rId3"/>
          <a:srcRect l="44280" b="69700"/>
          <a:stretch/>
        </p:blipFill>
        <p:spPr>
          <a:xfrm>
            <a:off x="10225089" y="5952371"/>
            <a:ext cx="1498024" cy="655391"/>
          </a:xfrm>
          <a:prstGeom prst="rect">
            <a:avLst/>
          </a:prstGeom>
        </p:spPr>
      </p:pic>
    </p:spTree>
    <p:extLst>
      <p:ext uri="{BB962C8B-B14F-4D97-AF65-F5344CB8AC3E}">
        <p14:creationId xmlns:p14="http://schemas.microsoft.com/office/powerpoint/2010/main" val="248853675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folie_1">
    <p:bg>
      <p:bgRef idx="1001">
        <a:schemeClr val="bg2"/>
      </p:bgRef>
    </p:bg>
    <p:spTree>
      <p:nvGrpSpPr>
        <p:cNvPr id="1" name=""/>
        <p:cNvGrpSpPr/>
        <p:nvPr/>
      </p:nvGrpSpPr>
      <p:grpSpPr>
        <a:xfrm>
          <a:off x="0" y="0"/>
          <a:ext cx="0" cy="0"/>
          <a:chOff x="0" y="0"/>
          <a:chExt cx="0" cy="0"/>
        </a:xfrm>
      </p:grpSpPr>
      <p:sp>
        <p:nvSpPr>
          <p:cNvPr id="7" name="Bildplatzhalter 7">
            <a:extLst>
              <a:ext uri="{FF2B5EF4-FFF2-40B4-BE49-F238E27FC236}">
                <a16:creationId xmlns:a16="http://schemas.microsoft.com/office/drawing/2014/main" id="{96C0C3E2-527E-4381-638D-4072579EC93F}"/>
              </a:ext>
            </a:extLst>
          </p:cNvPr>
          <p:cNvSpPr>
            <a:spLocks noGrp="1"/>
          </p:cNvSpPr>
          <p:nvPr>
            <p:ph type="pic" sz="quarter" idx="13"/>
          </p:nvPr>
        </p:nvSpPr>
        <p:spPr>
          <a:xfrm>
            <a:off x="1" y="0"/>
            <a:ext cx="12192000" cy="6858000"/>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18C9793D-601C-501D-9D41-285F918B90DC}"/>
              </a:ext>
            </a:extLst>
          </p:cNvPr>
          <p:cNvSpPr>
            <a:spLocks noGrp="1"/>
          </p:cNvSpPr>
          <p:nvPr>
            <p:ph type="ctrTitle" hasCustomPrompt="1"/>
          </p:nvPr>
        </p:nvSpPr>
        <p:spPr>
          <a:xfrm>
            <a:off x="1081088" y="1"/>
            <a:ext cx="9144000" cy="3429000"/>
          </a:xfrm>
        </p:spPr>
        <p:txBody>
          <a:bodyPr anchor="b">
            <a:normAutofit/>
          </a:bodyPr>
          <a:lstStyle>
            <a:lvl1pPr algn="l">
              <a:lnSpc>
                <a:spcPct val="90000"/>
              </a:lnSpc>
              <a:defRPr sz="5000">
                <a:solidFill>
                  <a:schemeClr val="tx1"/>
                </a:solidFill>
              </a:defRPr>
            </a:lvl1pPr>
          </a:lstStyle>
          <a:p>
            <a:r>
              <a:rPr lang="de-DE" dirty="0"/>
              <a:t>Titel der Präsentation</a:t>
            </a:r>
          </a:p>
        </p:txBody>
      </p:sp>
      <p:sp>
        <p:nvSpPr>
          <p:cNvPr id="3" name="Untertitel 2">
            <a:extLst>
              <a:ext uri="{FF2B5EF4-FFF2-40B4-BE49-F238E27FC236}">
                <a16:creationId xmlns:a16="http://schemas.microsoft.com/office/drawing/2014/main" id="{DA805FCC-80C4-D5E8-7E0A-270AEB8CE333}"/>
              </a:ext>
            </a:extLst>
          </p:cNvPr>
          <p:cNvSpPr>
            <a:spLocks noGrp="1"/>
          </p:cNvSpPr>
          <p:nvPr>
            <p:ph type="subTitle" idx="1" hasCustomPrompt="1"/>
          </p:nvPr>
        </p:nvSpPr>
        <p:spPr>
          <a:xfrm>
            <a:off x="1081088" y="3521075"/>
            <a:ext cx="9144000" cy="10207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96802045-6E4E-CC25-8A8D-F2E5BE90D848}"/>
              </a:ext>
            </a:extLst>
          </p:cNvPr>
          <p:cNvSpPr>
            <a:spLocks noGrp="1"/>
          </p:cNvSpPr>
          <p:nvPr>
            <p:ph type="dt" sz="half" idx="10"/>
          </p:nvPr>
        </p:nvSpPr>
        <p:spPr/>
        <p:txBody>
          <a:bodyPr/>
          <a:lstStyle/>
          <a:p>
            <a:fld id="{BB35EDB7-0D72-4B82-9D24-EE7EA99F8A3C}" type="datetime1">
              <a:rPr lang="de-CH" smtClean="0"/>
              <a:t>02.02.2026</a:t>
            </a:fld>
            <a:endParaRPr lang="de-DE"/>
          </a:p>
        </p:txBody>
      </p:sp>
      <p:sp>
        <p:nvSpPr>
          <p:cNvPr id="5" name="Fußzeilenplatzhalter 4">
            <a:extLst>
              <a:ext uri="{FF2B5EF4-FFF2-40B4-BE49-F238E27FC236}">
                <a16:creationId xmlns:a16="http://schemas.microsoft.com/office/drawing/2014/main" id="{7C895C59-D16B-375A-0178-D72183679F40}"/>
              </a:ext>
            </a:extLst>
          </p:cNvPr>
          <p:cNvSpPr>
            <a:spLocks noGrp="1"/>
          </p:cNvSpPr>
          <p:nvPr>
            <p:ph type="ftr" sz="quarter" idx="11"/>
          </p:nvPr>
        </p:nvSpPr>
        <p:spPr/>
        <p:txBody>
          <a:bodyPr/>
          <a:lstStyle/>
          <a:p>
            <a:endParaRPr lang="de-DE"/>
          </a:p>
        </p:txBody>
      </p:sp>
      <p:pic>
        <p:nvPicPr>
          <p:cNvPr id="6" name="Grafik 5" descr="Ein Bild, das Screenshot, Text, Schrift, Grafiken enthält.&#10;&#10;Automatisch generierte Beschreibung">
            <a:extLst>
              <a:ext uri="{FF2B5EF4-FFF2-40B4-BE49-F238E27FC236}">
                <a16:creationId xmlns:a16="http://schemas.microsoft.com/office/drawing/2014/main" id="{EBC937BA-EA5B-BBC3-F884-C18405882FAF}"/>
              </a:ext>
            </a:extLst>
          </p:cNvPr>
          <p:cNvPicPr>
            <a:picLocks noChangeAspect="1"/>
          </p:cNvPicPr>
          <p:nvPr userDrawn="1"/>
        </p:nvPicPr>
        <p:blipFill rotWithShape="1">
          <a:blip r:embed="rId2"/>
          <a:srcRect l="44280" b="69700"/>
          <a:stretch/>
        </p:blipFill>
        <p:spPr>
          <a:xfrm>
            <a:off x="10225089" y="5952372"/>
            <a:ext cx="1498024" cy="655390"/>
          </a:xfrm>
          <a:prstGeom prst="rect">
            <a:avLst/>
          </a:prstGeom>
        </p:spPr>
      </p:pic>
    </p:spTree>
    <p:extLst>
      <p:ext uri="{BB962C8B-B14F-4D97-AF65-F5344CB8AC3E}">
        <p14:creationId xmlns:p14="http://schemas.microsoft.com/office/powerpoint/2010/main" val="223502040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_7">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9793D-601C-501D-9D41-285F918B90DC}"/>
              </a:ext>
            </a:extLst>
          </p:cNvPr>
          <p:cNvSpPr>
            <a:spLocks noGrp="1"/>
          </p:cNvSpPr>
          <p:nvPr>
            <p:ph type="ctrTitle" hasCustomPrompt="1"/>
          </p:nvPr>
        </p:nvSpPr>
        <p:spPr>
          <a:xfrm>
            <a:off x="1081088" y="1"/>
            <a:ext cx="9144000" cy="3429000"/>
          </a:xfrm>
        </p:spPr>
        <p:txBody>
          <a:bodyPr anchor="b">
            <a:normAutofit/>
          </a:bodyPr>
          <a:lstStyle>
            <a:lvl1pPr algn="l">
              <a:lnSpc>
                <a:spcPct val="90000"/>
              </a:lnSpc>
              <a:defRPr sz="5000">
                <a:solidFill>
                  <a:schemeClr val="accent6"/>
                </a:solidFill>
              </a:defRPr>
            </a:lvl1pPr>
          </a:lstStyle>
          <a:p>
            <a:r>
              <a:rPr lang="de-DE" dirty="0"/>
              <a:t>Titel der Präsentation</a:t>
            </a:r>
          </a:p>
        </p:txBody>
      </p:sp>
      <p:sp>
        <p:nvSpPr>
          <p:cNvPr id="3" name="Untertitel 2">
            <a:extLst>
              <a:ext uri="{FF2B5EF4-FFF2-40B4-BE49-F238E27FC236}">
                <a16:creationId xmlns:a16="http://schemas.microsoft.com/office/drawing/2014/main" id="{DA805FCC-80C4-D5E8-7E0A-270AEB8CE333}"/>
              </a:ext>
            </a:extLst>
          </p:cNvPr>
          <p:cNvSpPr>
            <a:spLocks noGrp="1"/>
          </p:cNvSpPr>
          <p:nvPr>
            <p:ph type="subTitle" idx="1" hasCustomPrompt="1"/>
          </p:nvPr>
        </p:nvSpPr>
        <p:spPr>
          <a:xfrm>
            <a:off x="1081088" y="3521075"/>
            <a:ext cx="9144000" cy="1020763"/>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96802045-6E4E-CC25-8A8D-F2E5BE90D848}"/>
              </a:ext>
            </a:extLst>
          </p:cNvPr>
          <p:cNvSpPr>
            <a:spLocks noGrp="1"/>
          </p:cNvSpPr>
          <p:nvPr>
            <p:ph type="dt" sz="half" idx="10"/>
          </p:nvPr>
        </p:nvSpPr>
        <p:spPr/>
        <p:txBody>
          <a:bodyPr/>
          <a:lstStyle/>
          <a:p>
            <a:fld id="{EB8805FC-AC60-4532-B8AF-27254C42CC22}" type="datetime1">
              <a:rPr lang="de-CH" smtClean="0"/>
              <a:t>02.02.2026</a:t>
            </a:fld>
            <a:endParaRPr lang="de-DE"/>
          </a:p>
        </p:txBody>
      </p:sp>
      <p:sp>
        <p:nvSpPr>
          <p:cNvPr id="5" name="Fußzeilenplatzhalter 4">
            <a:extLst>
              <a:ext uri="{FF2B5EF4-FFF2-40B4-BE49-F238E27FC236}">
                <a16:creationId xmlns:a16="http://schemas.microsoft.com/office/drawing/2014/main" id="{7C895C59-D16B-375A-0178-D72183679F40}"/>
              </a:ext>
            </a:extLst>
          </p:cNvPr>
          <p:cNvSpPr>
            <a:spLocks noGrp="1"/>
          </p:cNvSpPr>
          <p:nvPr>
            <p:ph type="ftr" sz="quarter" idx="11"/>
          </p:nvPr>
        </p:nvSpPr>
        <p:spPr/>
        <p:txBody>
          <a:bodyPr/>
          <a:lstStyle/>
          <a:p>
            <a:endParaRPr lang="de-DE"/>
          </a:p>
        </p:txBody>
      </p:sp>
      <p:pic>
        <p:nvPicPr>
          <p:cNvPr id="6" name="Grafik 5" descr="Ein Bild, das Screenshot, Text, Schrift, Grafiken enthält.&#10;&#10;Automatisch generierte Beschreibung">
            <a:extLst>
              <a:ext uri="{FF2B5EF4-FFF2-40B4-BE49-F238E27FC236}">
                <a16:creationId xmlns:a16="http://schemas.microsoft.com/office/drawing/2014/main" id="{E60C6107-E3D4-E4CE-2206-66E37055BA1B}"/>
              </a:ext>
            </a:extLst>
          </p:cNvPr>
          <p:cNvPicPr>
            <a:picLocks noChangeAspect="1"/>
          </p:cNvPicPr>
          <p:nvPr userDrawn="1"/>
        </p:nvPicPr>
        <p:blipFill rotWithShape="1">
          <a:blip r:embed="rId3"/>
          <a:srcRect l="44280" b="69700"/>
          <a:stretch/>
        </p:blipFill>
        <p:spPr>
          <a:xfrm>
            <a:off x="10225089" y="5952371"/>
            <a:ext cx="1498024" cy="655391"/>
          </a:xfrm>
          <a:prstGeom prst="rect">
            <a:avLst/>
          </a:prstGeom>
        </p:spPr>
      </p:pic>
    </p:spTree>
    <p:extLst>
      <p:ext uri="{BB962C8B-B14F-4D97-AF65-F5344CB8AC3E}">
        <p14:creationId xmlns:p14="http://schemas.microsoft.com/office/powerpoint/2010/main" val="128419871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025BB-7157-30C4-AD6A-12B77CA33572}"/>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81450DCD-177B-9247-3C02-8FB22887279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C6283412-872E-FEFB-E361-2242EA5B81D3}"/>
              </a:ext>
            </a:extLst>
          </p:cNvPr>
          <p:cNvSpPr>
            <a:spLocks noGrp="1"/>
          </p:cNvSpPr>
          <p:nvPr>
            <p:ph type="dt" sz="half" idx="10"/>
          </p:nvPr>
        </p:nvSpPr>
        <p:spPr/>
        <p:txBody>
          <a:bodyPr/>
          <a:lstStyle/>
          <a:p>
            <a:fld id="{BC15C134-206A-4344-9AD2-635997B1F8CC}" type="datetime1">
              <a:rPr lang="de-CH" smtClean="0"/>
              <a:t>02.02.2026</a:t>
            </a:fld>
            <a:endParaRPr lang="de-DE"/>
          </a:p>
        </p:txBody>
      </p:sp>
      <p:sp>
        <p:nvSpPr>
          <p:cNvPr id="5" name="Fußzeilenplatzhalter 4">
            <a:extLst>
              <a:ext uri="{FF2B5EF4-FFF2-40B4-BE49-F238E27FC236}">
                <a16:creationId xmlns:a16="http://schemas.microsoft.com/office/drawing/2014/main" id="{F144B59E-DBC7-10B3-ABB8-CDEDA8B236E4}"/>
              </a:ext>
            </a:extLst>
          </p:cNvPr>
          <p:cNvSpPr>
            <a:spLocks noGrp="1"/>
          </p:cNvSpPr>
          <p:nvPr>
            <p:ph type="ftr" sz="quarter" idx="11"/>
          </p:nvPr>
        </p:nvSpPr>
        <p:spPr/>
        <p:txBody>
          <a:bodyPr/>
          <a:lstStyle/>
          <a:p>
            <a:endParaRPr lang="de-DE" dirty="0"/>
          </a:p>
        </p:txBody>
      </p:sp>
      <p:sp>
        <p:nvSpPr>
          <p:cNvPr id="7" name="Foliennummernplatzhalter 5">
            <a:extLst>
              <a:ext uri="{FF2B5EF4-FFF2-40B4-BE49-F238E27FC236}">
                <a16:creationId xmlns:a16="http://schemas.microsoft.com/office/drawing/2014/main" id="{0B474B15-1B02-2330-D854-69756BCB423D}"/>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8897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45459-8033-8AAB-D53E-3FF696DB72EB}"/>
              </a:ext>
            </a:extLst>
          </p:cNvPr>
          <p:cNvSpPr>
            <a:spLocks noGrp="1"/>
          </p:cNvSpPr>
          <p:nvPr>
            <p:ph type="title" hasCustomPrompt="1"/>
          </p:nvPr>
        </p:nvSpPr>
        <p:spPr>
          <a:xfrm>
            <a:off x="1087049" y="714828"/>
            <a:ext cx="6583558" cy="2716887"/>
          </a:xfrm>
        </p:spPr>
        <p:txBody>
          <a:bodyPr anchor="b">
            <a:normAutofit/>
          </a:bodyPr>
          <a:lstStyle>
            <a:lvl1pPr>
              <a:defRPr sz="5000"/>
            </a:lvl1pPr>
          </a:lstStyle>
          <a:p>
            <a:r>
              <a:rPr lang="de-DE" dirty="0" err="1"/>
              <a:t>Kapiteltrenner</a:t>
            </a:r>
            <a:endParaRPr lang="de-DE" dirty="0"/>
          </a:p>
        </p:txBody>
      </p:sp>
      <p:sp>
        <p:nvSpPr>
          <p:cNvPr id="3" name="Textplatzhalter 2">
            <a:extLst>
              <a:ext uri="{FF2B5EF4-FFF2-40B4-BE49-F238E27FC236}">
                <a16:creationId xmlns:a16="http://schemas.microsoft.com/office/drawing/2014/main" id="{381E351F-4E4A-F6F7-DB29-E142AA9A438C}"/>
              </a:ext>
            </a:extLst>
          </p:cNvPr>
          <p:cNvSpPr>
            <a:spLocks noGrp="1"/>
          </p:cNvSpPr>
          <p:nvPr>
            <p:ph type="body" idx="1"/>
          </p:nvPr>
        </p:nvSpPr>
        <p:spPr>
          <a:xfrm>
            <a:off x="1087049" y="3458703"/>
            <a:ext cx="6583558"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10B8EAF-59A6-36CF-E6E9-DA71D462D92D}"/>
              </a:ext>
            </a:extLst>
          </p:cNvPr>
          <p:cNvSpPr>
            <a:spLocks noGrp="1"/>
          </p:cNvSpPr>
          <p:nvPr>
            <p:ph type="dt" sz="half" idx="10"/>
          </p:nvPr>
        </p:nvSpPr>
        <p:spPr/>
        <p:txBody>
          <a:bodyPr/>
          <a:lstStyle/>
          <a:p>
            <a:fld id="{299C7BD3-8159-44C8-84B0-902916318D78}" type="datetime1">
              <a:rPr lang="de-CH" smtClean="0"/>
              <a:t>02.02.2026</a:t>
            </a:fld>
            <a:endParaRPr lang="de-DE"/>
          </a:p>
        </p:txBody>
      </p:sp>
      <p:sp>
        <p:nvSpPr>
          <p:cNvPr id="5" name="Fußzeilenplatzhalter 4">
            <a:extLst>
              <a:ext uri="{FF2B5EF4-FFF2-40B4-BE49-F238E27FC236}">
                <a16:creationId xmlns:a16="http://schemas.microsoft.com/office/drawing/2014/main" id="{F17E07C7-2F5A-07E1-2C30-C67C2D6636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F02259-C1CD-E48C-8BDA-A605B0BCA03F}"/>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363587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FF1A120-9FE9-4F12-9DF3-D012E0ADFA0D}" type="datetime1">
              <a:rPr lang="de-CH" smtClean="0"/>
              <a:t>02.02.2026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2918578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_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45459-8033-8AAB-D53E-3FF696DB72EB}"/>
              </a:ext>
            </a:extLst>
          </p:cNvPr>
          <p:cNvSpPr>
            <a:spLocks noGrp="1"/>
          </p:cNvSpPr>
          <p:nvPr>
            <p:ph type="title" hasCustomPrompt="1"/>
          </p:nvPr>
        </p:nvSpPr>
        <p:spPr>
          <a:xfrm>
            <a:off x="1087049" y="714828"/>
            <a:ext cx="6583558" cy="2716887"/>
          </a:xfrm>
        </p:spPr>
        <p:txBody>
          <a:bodyPr anchor="b">
            <a:normAutofit/>
          </a:bodyPr>
          <a:lstStyle>
            <a:lvl1pPr>
              <a:defRPr sz="5000">
                <a:solidFill>
                  <a:schemeClr val="tx2"/>
                </a:solidFill>
              </a:defRPr>
            </a:lvl1pPr>
          </a:lstStyle>
          <a:p>
            <a:r>
              <a:rPr lang="de-DE" dirty="0" err="1"/>
              <a:t>Kapiteltrenner</a:t>
            </a:r>
            <a:endParaRPr lang="de-DE" dirty="0"/>
          </a:p>
        </p:txBody>
      </p:sp>
      <p:sp>
        <p:nvSpPr>
          <p:cNvPr id="3" name="Textplatzhalter 2">
            <a:extLst>
              <a:ext uri="{FF2B5EF4-FFF2-40B4-BE49-F238E27FC236}">
                <a16:creationId xmlns:a16="http://schemas.microsoft.com/office/drawing/2014/main" id="{381E351F-4E4A-F6F7-DB29-E142AA9A438C}"/>
              </a:ext>
            </a:extLst>
          </p:cNvPr>
          <p:cNvSpPr>
            <a:spLocks noGrp="1"/>
          </p:cNvSpPr>
          <p:nvPr>
            <p:ph type="body" idx="1"/>
          </p:nvPr>
        </p:nvSpPr>
        <p:spPr>
          <a:xfrm>
            <a:off x="1087049" y="3458703"/>
            <a:ext cx="6583558"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10B8EAF-59A6-36CF-E6E9-DA71D462D92D}"/>
              </a:ext>
            </a:extLst>
          </p:cNvPr>
          <p:cNvSpPr>
            <a:spLocks noGrp="1"/>
          </p:cNvSpPr>
          <p:nvPr>
            <p:ph type="dt" sz="half" idx="10"/>
          </p:nvPr>
        </p:nvSpPr>
        <p:spPr/>
        <p:txBody>
          <a:bodyPr/>
          <a:lstStyle/>
          <a:p>
            <a:fld id="{F44B2511-2692-44F9-8460-3BD43E4A9057}" type="datetime1">
              <a:rPr lang="de-CH" smtClean="0"/>
              <a:t>02.02.2026</a:t>
            </a:fld>
            <a:endParaRPr lang="de-DE"/>
          </a:p>
        </p:txBody>
      </p:sp>
      <p:sp>
        <p:nvSpPr>
          <p:cNvPr id="5" name="Fußzeilenplatzhalter 4">
            <a:extLst>
              <a:ext uri="{FF2B5EF4-FFF2-40B4-BE49-F238E27FC236}">
                <a16:creationId xmlns:a16="http://schemas.microsoft.com/office/drawing/2014/main" id="{F17E07C7-2F5A-07E1-2C30-C67C2D66365F}"/>
              </a:ext>
            </a:extLst>
          </p:cNvPr>
          <p:cNvSpPr>
            <a:spLocks noGrp="1"/>
          </p:cNvSpPr>
          <p:nvPr>
            <p:ph type="ftr" sz="quarter" idx="11"/>
          </p:nvPr>
        </p:nvSpPr>
        <p:spPr/>
        <p:txBody>
          <a:bodyPr/>
          <a:lstStyle/>
          <a:p>
            <a:endParaRPr lang="de-DE"/>
          </a:p>
        </p:txBody>
      </p:sp>
      <p:pic>
        <p:nvPicPr>
          <p:cNvPr id="7" name="Grafik 6" descr="Ein Bild, das Screenshot, Text, Schrift, Grafiken enthält.&#10;&#10;Automatisch generierte Beschreibung">
            <a:extLst>
              <a:ext uri="{FF2B5EF4-FFF2-40B4-BE49-F238E27FC236}">
                <a16:creationId xmlns:a16="http://schemas.microsoft.com/office/drawing/2014/main" id="{A3530229-2EC3-3F0A-2774-84920AA01328}"/>
              </a:ext>
            </a:extLst>
          </p:cNvPr>
          <p:cNvPicPr>
            <a:picLocks noChangeAspect="1"/>
          </p:cNvPicPr>
          <p:nvPr userDrawn="1"/>
        </p:nvPicPr>
        <p:blipFill rotWithShape="1">
          <a:blip r:embed="rId2"/>
          <a:srcRect l="44280" b="69700"/>
          <a:stretch/>
        </p:blipFill>
        <p:spPr>
          <a:xfrm>
            <a:off x="10735691" y="6175762"/>
            <a:ext cx="987421" cy="432000"/>
          </a:xfrm>
          <a:prstGeom prst="rect">
            <a:avLst/>
          </a:prstGeom>
        </p:spPr>
      </p:pic>
      <p:sp>
        <p:nvSpPr>
          <p:cNvPr id="9" name="Foliennummernplatzhalter 5">
            <a:extLst>
              <a:ext uri="{FF2B5EF4-FFF2-40B4-BE49-F238E27FC236}">
                <a16:creationId xmlns:a16="http://schemas.microsoft.com/office/drawing/2014/main" id="{0B0889E6-8E0D-1C7F-B8A2-9646C211BABE}"/>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403936370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_1">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45459-8033-8AAB-D53E-3FF696DB72EB}"/>
              </a:ext>
            </a:extLst>
          </p:cNvPr>
          <p:cNvSpPr>
            <a:spLocks noGrp="1"/>
          </p:cNvSpPr>
          <p:nvPr>
            <p:ph type="title" hasCustomPrompt="1"/>
          </p:nvPr>
        </p:nvSpPr>
        <p:spPr>
          <a:xfrm>
            <a:off x="1087049" y="714828"/>
            <a:ext cx="6583558" cy="2716887"/>
          </a:xfrm>
        </p:spPr>
        <p:txBody>
          <a:bodyPr anchor="b">
            <a:normAutofit/>
          </a:bodyPr>
          <a:lstStyle>
            <a:lvl1pPr>
              <a:defRPr sz="5000">
                <a:solidFill>
                  <a:schemeClr val="accent3"/>
                </a:solidFill>
              </a:defRPr>
            </a:lvl1pPr>
          </a:lstStyle>
          <a:p>
            <a:r>
              <a:rPr lang="de-DE" dirty="0" err="1"/>
              <a:t>Kapiteltrenner</a:t>
            </a:r>
            <a:endParaRPr lang="de-DE" dirty="0"/>
          </a:p>
        </p:txBody>
      </p:sp>
      <p:sp>
        <p:nvSpPr>
          <p:cNvPr id="3" name="Textplatzhalter 2">
            <a:extLst>
              <a:ext uri="{FF2B5EF4-FFF2-40B4-BE49-F238E27FC236}">
                <a16:creationId xmlns:a16="http://schemas.microsoft.com/office/drawing/2014/main" id="{381E351F-4E4A-F6F7-DB29-E142AA9A438C}"/>
              </a:ext>
            </a:extLst>
          </p:cNvPr>
          <p:cNvSpPr>
            <a:spLocks noGrp="1"/>
          </p:cNvSpPr>
          <p:nvPr>
            <p:ph type="body" idx="1"/>
          </p:nvPr>
        </p:nvSpPr>
        <p:spPr>
          <a:xfrm>
            <a:off x="1087049" y="3458703"/>
            <a:ext cx="658355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10B8EAF-59A6-36CF-E6E9-DA71D462D92D}"/>
              </a:ext>
            </a:extLst>
          </p:cNvPr>
          <p:cNvSpPr>
            <a:spLocks noGrp="1"/>
          </p:cNvSpPr>
          <p:nvPr>
            <p:ph type="dt" sz="half" idx="10"/>
          </p:nvPr>
        </p:nvSpPr>
        <p:spPr/>
        <p:txBody>
          <a:bodyPr/>
          <a:lstStyle/>
          <a:p>
            <a:fld id="{4DD93E63-FE93-4460-AF15-CB0BE2D3A35F}" type="datetime1">
              <a:rPr lang="de-CH" smtClean="0"/>
              <a:t>02.02.2026</a:t>
            </a:fld>
            <a:endParaRPr lang="de-DE"/>
          </a:p>
        </p:txBody>
      </p:sp>
      <p:sp>
        <p:nvSpPr>
          <p:cNvPr id="5" name="Fußzeilenplatzhalter 4">
            <a:extLst>
              <a:ext uri="{FF2B5EF4-FFF2-40B4-BE49-F238E27FC236}">
                <a16:creationId xmlns:a16="http://schemas.microsoft.com/office/drawing/2014/main" id="{F17E07C7-2F5A-07E1-2C30-C67C2D66365F}"/>
              </a:ext>
            </a:extLst>
          </p:cNvPr>
          <p:cNvSpPr>
            <a:spLocks noGrp="1"/>
          </p:cNvSpPr>
          <p:nvPr>
            <p:ph type="ftr" sz="quarter" idx="11"/>
          </p:nvPr>
        </p:nvSpPr>
        <p:spPr/>
        <p:txBody>
          <a:bodyPr/>
          <a:lstStyle/>
          <a:p>
            <a:endParaRPr lang="de-DE"/>
          </a:p>
        </p:txBody>
      </p:sp>
      <p:pic>
        <p:nvPicPr>
          <p:cNvPr id="7" name="Grafik 6" descr="Ein Bild, das Screenshot, Text, Schrift, Grafiken enthält.&#10;&#10;Automatisch generierte Beschreibung">
            <a:extLst>
              <a:ext uri="{FF2B5EF4-FFF2-40B4-BE49-F238E27FC236}">
                <a16:creationId xmlns:a16="http://schemas.microsoft.com/office/drawing/2014/main" id="{49137FA7-626B-157A-C51F-33910C0B4596}"/>
              </a:ext>
            </a:extLst>
          </p:cNvPr>
          <p:cNvPicPr>
            <a:picLocks noChangeAspect="1"/>
          </p:cNvPicPr>
          <p:nvPr userDrawn="1"/>
        </p:nvPicPr>
        <p:blipFill rotWithShape="1">
          <a:blip r:embed="rId2"/>
          <a:srcRect l="44280" b="69700"/>
          <a:stretch/>
        </p:blipFill>
        <p:spPr>
          <a:xfrm>
            <a:off x="10735691" y="6175762"/>
            <a:ext cx="987421" cy="432000"/>
          </a:xfrm>
          <a:prstGeom prst="rect">
            <a:avLst/>
          </a:prstGeom>
        </p:spPr>
      </p:pic>
      <p:sp>
        <p:nvSpPr>
          <p:cNvPr id="9" name="Foliennummernplatzhalter 5">
            <a:extLst>
              <a:ext uri="{FF2B5EF4-FFF2-40B4-BE49-F238E27FC236}">
                <a16:creationId xmlns:a16="http://schemas.microsoft.com/office/drawing/2014/main" id="{FE49132E-9DC7-002C-F783-FF2C9D22B5CE}"/>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17951236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458400" y="1825625"/>
            <a:ext cx="549057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706ED400-7875-22BB-0490-AFAC5172D36F}"/>
              </a:ext>
            </a:extLst>
          </p:cNvPr>
          <p:cNvSpPr>
            <a:spLocks noGrp="1"/>
          </p:cNvSpPr>
          <p:nvPr>
            <p:ph sz="half" idx="2"/>
          </p:nvPr>
        </p:nvSpPr>
        <p:spPr>
          <a:xfrm>
            <a:off x="6243020" y="1825625"/>
            <a:ext cx="549057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4FC0E7C6-AA2C-4906-B88D-9522151127AC}"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8" name="Foliennummernplatzhalter 5">
            <a:extLst>
              <a:ext uri="{FF2B5EF4-FFF2-40B4-BE49-F238E27FC236}">
                <a16:creationId xmlns:a16="http://schemas.microsoft.com/office/drawing/2014/main" id="{5D90E7A1-F3E9-E5FA-0AAF-1D91755449BF}"/>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463078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e_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p:nvPr>
        </p:nvSpPr>
        <p:spPr>
          <a:xfrm>
            <a:off x="458400" y="365125"/>
            <a:ext cx="549057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458400" y="1825625"/>
            <a:ext cx="549057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4735915E-73B6-470C-A3BF-706CDED5BB73}"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8" name="Bildplatzhalter 7">
            <a:extLst>
              <a:ext uri="{FF2B5EF4-FFF2-40B4-BE49-F238E27FC236}">
                <a16:creationId xmlns:a16="http://schemas.microsoft.com/office/drawing/2014/main" id="{0A87E16F-4AC7-8B79-9E48-1BAF85F4302F}"/>
              </a:ext>
            </a:extLst>
          </p:cNvPr>
          <p:cNvSpPr>
            <a:spLocks noGrp="1"/>
          </p:cNvSpPr>
          <p:nvPr>
            <p:ph type="pic" sz="quarter" idx="13"/>
          </p:nvPr>
        </p:nvSpPr>
        <p:spPr>
          <a:xfrm>
            <a:off x="6243023" y="0"/>
            <a:ext cx="5948978" cy="6858000"/>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
        <p:nvSpPr>
          <p:cNvPr id="4" name="Foliennummernplatzhalter 5">
            <a:extLst>
              <a:ext uri="{FF2B5EF4-FFF2-40B4-BE49-F238E27FC236}">
                <a16:creationId xmlns:a16="http://schemas.microsoft.com/office/drawing/2014/main" id="{76F2917C-8144-B42F-E0DB-23611A45E4C6}"/>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047168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e_Bild_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p:nvPr>
        </p:nvSpPr>
        <p:spPr>
          <a:xfrm>
            <a:off x="6243023" y="365125"/>
            <a:ext cx="549057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6243023" y="1825625"/>
            <a:ext cx="549057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704287C7-5E63-4B48-972C-0FB0D0FF0AAE}"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8A4F47D-B6ED-92B0-FE12-3C5CB3583BB9}"/>
              </a:ext>
            </a:extLst>
          </p:cNvPr>
          <p:cNvSpPr>
            <a:spLocks noGrp="1"/>
          </p:cNvSpPr>
          <p:nvPr>
            <p:ph type="sldNum" sz="quarter" idx="12"/>
          </p:nvPr>
        </p:nvSpPr>
        <p:spPr>
          <a:xfrm>
            <a:off x="458400" y="6356350"/>
            <a:ext cx="785852" cy="365125"/>
          </a:xfrm>
          <a:prstGeom prst="rect">
            <a:avLst/>
          </a:prstGeom>
        </p:spPr>
        <p:txBody>
          <a:bodyPr/>
          <a:lstStyle/>
          <a:p>
            <a:fld id="{B967F858-D098-4A4C-AB44-F154B9E05DE7}" type="slidenum">
              <a:rPr lang="de-DE" smtClean="0"/>
              <a:t>‹Nr.›</a:t>
            </a:fld>
            <a:endParaRPr lang="de-DE"/>
          </a:p>
        </p:txBody>
      </p:sp>
      <p:sp>
        <p:nvSpPr>
          <p:cNvPr id="8" name="Bildplatzhalter 7">
            <a:extLst>
              <a:ext uri="{FF2B5EF4-FFF2-40B4-BE49-F238E27FC236}">
                <a16:creationId xmlns:a16="http://schemas.microsoft.com/office/drawing/2014/main" id="{0A87E16F-4AC7-8B79-9E48-1BAF85F4302F}"/>
              </a:ext>
            </a:extLst>
          </p:cNvPr>
          <p:cNvSpPr>
            <a:spLocks noGrp="1"/>
          </p:cNvSpPr>
          <p:nvPr>
            <p:ph type="pic" sz="quarter" idx="13"/>
          </p:nvPr>
        </p:nvSpPr>
        <p:spPr>
          <a:xfrm>
            <a:off x="0" y="0"/>
            <a:ext cx="5975596" cy="6858000"/>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Tree>
    <p:extLst>
      <p:ext uri="{BB962C8B-B14F-4D97-AF65-F5344CB8AC3E}">
        <p14:creationId xmlns:p14="http://schemas.microsoft.com/office/powerpoint/2010/main" val="2999455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p:nvPr>
        </p:nvSpPr>
        <p:spPr/>
        <p:txBody>
          <a:bodyPr/>
          <a:lstStyle/>
          <a:p>
            <a:r>
              <a:rPr lang="de-DE"/>
              <a:t>Mastertitelformat bearbeiten</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F5B1C2CF-1F00-4ED6-9983-E7AA6088AB72}"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9" name="Inhaltsplatzhalter 2">
            <a:extLst>
              <a:ext uri="{FF2B5EF4-FFF2-40B4-BE49-F238E27FC236}">
                <a16:creationId xmlns:a16="http://schemas.microsoft.com/office/drawing/2014/main" id="{23946002-29F5-887C-F3D7-EEF5AD6166E6}"/>
              </a:ext>
            </a:extLst>
          </p:cNvPr>
          <p:cNvSpPr>
            <a:spLocks noGrp="1"/>
          </p:cNvSpPr>
          <p:nvPr>
            <p:ph sz="half" idx="1"/>
          </p:nvPr>
        </p:nvSpPr>
        <p:spPr>
          <a:xfrm>
            <a:off x="458400" y="1825625"/>
            <a:ext cx="3557533"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2">
            <a:extLst>
              <a:ext uri="{FF2B5EF4-FFF2-40B4-BE49-F238E27FC236}">
                <a16:creationId xmlns:a16="http://schemas.microsoft.com/office/drawing/2014/main" id="{B4862636-FB6F-3587-DAB0-936E6089B7AE}"/>
              </a:ext>
            </a:extLst>
          </p:cNvPr>
          <p:cNvSpPr>
            <a:spLocks noGrp="1"/>
          </p:cNvSpPr>
          <p:nvPr>
            <p:ph sz="half" idx="13"/>
          </p:nvPr>
        </p:nvSpPr>
        <p:spPr>
          <a:xfrm>
            <a:off x="4329920" y="1812012"/>
            <a:ext cx="3554786"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a:extLst>
              <a:ext uri="{FF2B5EF4-FFF2-40B4-BE49-F238E27FC236}">
                <a16:creationId xmlns:a16="http://schemas.microsoft.com/office/drawing/2014/main" id="{C6282E2D-19C3-F42B-AC72-E6D54D468B5F}"/>
              </a:ext>
            </a:extLst>
          </p:cNvPr>
          <p:cNvSpPr>
            <a:spLocks noGrp="1"/>
          </p:cNvSpPr>
          <p:nvPr>
            <p:ph sz="half" idx="14"/>
          </p:nvPr>
        </p:nvSpPr>
        <p:spPr>
          <a:xfrm>
            <a:off x="8189568" y="1812012"/>
            <a:ext cx="3544031"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oliennummernplatzhalter 5">
            <a:extLst>
              <a:ext uri="{FF2B5EF4-FFF2-40B4-BE49-F238E27FC236}">
                <a16:creationId xmlns:a16="http://schemas.microsoft.com/office/drawing/2014/main" id="{285F4264-D0D4-DFF5-7606-349866B3FE84}"/>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879976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DC88D-5C02-A75D-A54B-C887B374E253}"/>
              </a:ext>
            </a:extLst>
          </p:cNvPr>
          <p:cNvSpPr>
            <a:spLocks noGrp="1"/>
          </p:cNvSpPr>
          <p:nvPr>
            <p:ph type="title"/>
          </p:nvPr>
        </p:nvSpPr>
        <p:spPr>
          <a:xfrm>
            <a:off x="458400" y="365125"/>
            <a:ext cx="11275200" cy="1325563"/>
          </a:xfrm>
        </p:spPr>
        <p:txBody>
          <a:bodyPr/>
          <a:lstStyle/>
          <a:p>
            <a:r>
              <a:rPr lang="de-DE"/>
              <a:t>Mastertitelformat bearbeiten</a:t>
            </a:r>
            <a:endParaRPr lang="de-DE" dirty="0"/>
          </a:p>
        </p:txBody>
      </p:sp>
      <p:sp>
        <p:nvSpPr>
          <p:cNvPr id="3" name="Textplatzhalter 2">
            <a:extLst>
              <a:ext uri="{FF2B5EF4-FFF2-40B4-BE49-F238E27FC236}">
                <a16:creationId xmlns:a16="http://schemas.microsoft.com/office/drawing/2014/main" id="{36E95A5E-6406-D17D-9C3C-DF8C3A1939B0}"/>
              </a:ext>
            </a:extLst>
          </p:cNvPr>
          <p:cNvSpPr>
            <a:spLocks noGrp="1"/>
          </p:cNvSpPr>
          <p:nvPr>
            <p:ph type="body" idx="1"/>
          </p:nvPr>
        </p:nvSpPr>
        <p:spPr>
          <a:xfrm>
            <a:off x="458400" y="1681163"/>
            <a:ext cx="5539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38E0481-1C90-77F4-268F-7C0FCE9710BB}"/>
              </a:ext>
            </a:extLst>
          </p:cNvPr>
          <p:cNvSpPr>
            <a:spLocks noGrp="1"/>
          </p:cNvSpPr>
          <p:nvPr>
            <p:ph sz="half" idx="2"/>
          </p:nvPr>
        </p:nvSpPr>
        <p:spPr>
          <a:xfrm>
            <a:off x="458400" y="2505075"/>
            <a:ext cx="5539175"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B1EADE92-AD87-3A87-D407-0FB246697A6F}"/>
              </a:ext>
            </a:extLst>
          </p:cNvPr>
          <p:cNvSpPr>
            <a:spLocks noGrp="1"/>
          </p:cNvSpPr>
          <p:nvPr>
            <p:ph type="body" sz="quarter" idx="3"/>
          </p:nvPr>
        </p:nvSpPr>
        <p:spPr>
          <a:xfrm>
            <a:off x="6194424" y="1681163"/>
            <a:ext cx="55391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8D560CF-FA12-74F0-72F9-6707AFB892AE}"/>
              </a:ext>
            </a:extLst>
          </p:cNvPr>
          <p:cNvSpPr>
            <a:spLocks noGrp="1"/>
          </p:cNvSpPr>
          <p:nvPr>
            <p:ph sz="quarter" idx="4"/>
          </p:nvPr>
        </p:nvSpPr>
        <p:spPr>
          <a:xfrm>
            <a:off x="6194424" y="2505075"/>
            <a:ext cx="5539175"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90C3D9B8-4BCB-B5FD-4972-AA450603CE78}"/>
              </a:ext>
            </a:extLst>
          </p:cNvPr>
          <p:cNvSpPr>
            <a:spLocks noGrp="1"/>
          </p:cNvSpPr>
          <p:nvPr>
            <p:ph type="dt" sz="half" idx="10"/>
          </p:nvPr>
        </p:nvSpPr>
        <p:spPr/>
        <p:txBody>
          <a:bodyPr/>
          <a:lstStyle/>
          <a:p>
            <a:fld id="{40E432D5-C016-431B-B92B-1B6FBBCAD730}" type="datetime1">
              <a:rPr lang="de-CH" smtClean="0"/>
              <a:t>02.02.2026</a:t>
            </a:fld>
            <a:endParaRPr lang="de-DE"/>
          </a:p>
        </p:txBody>
      </p:sp>
      <p:sp>
        <p:nvSpPr>
          <p:cNvPr id="8" name="Fußzeilenplatzhalter 7">
            <a:extLst>
              <a:ext uri="{FF2B5EF4-FFF2-40B4-BE49-F238E27FC236}">
                <a16:creationId xmlns:a16="http://schemas.microsoft.com/office/drawing/2014/main" id="{F0558C53-7F5A-6BD8-DA40-76C1D037E5FD}"/>
              </a:ext>
            </a:extLst>
          </p:cNvPr>
          <p:cNvSpPr>
            <a:spLocks noGrp="1"/>
          </p:cNvSpPr>
          <p:nvPr>
            <p:ph type="ftr" sz="quarter" idx="11"/>
          </p:nvPr>
        </p:nvSpPr>
        <p:spPr/>
        <p:txBody>
          <a:bodyPr/>
          <a:lstStyle/>
          <a:p>
            <a:endParaRPr lang="de-DE"/>
          </a:p>
        </p:txBody>
      </p:sp>
      <p:sp>
        <p:nvSpPr>
          <p:cNvPr id="10" name="Foliennummernplatzhalter 5">
            <a:extLst>
              <a:ext uri="{FF2B5EF4-FFF2-40B4-BE49-F238E27FC236}">
                <a16:creationId xmlns:a16="http://schemas.microsoft.com/office/drawing/2014/main" id="{0202CCD1-73F7-A9F0-6AE8-5B41A7340E13}"/>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342292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_Bild_Varian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hasCustomPrompt="1"/>
          </p:nvPr>
        </p:nvSpPr>
        <p:spPr>
          <a:xfrm>
            <a:off x="458400" y="1595436"/>
            <a:ext cx="5490579" cy="1325563"/>
          </a:xfrm>
        </p:spPr>
        <p:txBody>
          <a:bodyPr anchor="b"/>
          <a:lstStyle/>
          <a:p>
            <a:r>
              <a:rPr lang="de-DE" dirty="0"/>
              <a:t>Mastertitelformat </a:t>
            </a:r>
            <a:br>
              <a:rPr lang="de-DE" dirty="0"/>
            </a:br>
            <a:r>
              <a:rPr lang="de-DE" dirty="0"/>
              <a:t>bearbeiten</a:t>
            </a:r>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458400" y="3100387"/>
            <a:ext cx="5490579" cy="3076575"/>
          </a:xfrm>
        </p:spPr>
        <p:txBody>
          <a:bodyPr>
            <a:normAutofit/>
          </a:bodyPr>
          <a:lstStyle>
            <a:lvl1pPr>
              <a:defRPr sz="24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C695AACA-EC7C-4071-A56B-3AF1D937AEF0}"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8" name="Bildplatzhalter 7">
            <a:extLst>
              <a:ext uri="{FF2B5EF4-FFF2-40B4-BE49-F238E27FC236}">
                <a16:creationId xmlns:a16="http://schemas.microsoft.com/office/drawing/2014/main" id="{0A87E16F-4AC7-8B79-9E48-1BAF85F4302F}"/>
              </a:ext>
            </a:extLst>
          </p:cNvPr>
          <p:cNvSpPr>
            <a:spLocks noGrp="1"/>
          </p:cNvSpPr>
          <p:nvPr>
            <p:ph type="pic" sz="quarter" idx="13"/>
          </p:nvPr>
        </p:nvSpPr>
        <p:spPr>
          <a:xfrm>
            <a:off x="6243023" y="0"/>
            <a:ext cx="5948978" cy="6858000"/>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
        <p:nvSpPr>
          <p:cNvPr id="4" name="Foliennummernplatzhalter 5">
            <a:extLst>
              <a:ext uri="{FF2B5EF4-FFF2-40B4-BE49-F238E27FC236}">
                <a16:creationId xmlns:a16="http://schemas.microsoft.com/office/drawing/2014/main" id="{4C5960C7-41FA-B75F-7663-580DBE1F2F18}"/>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962371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_Bild_Variant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hasCustomPrompt="1"/>
          </p:nvPr>
        </p:nvSpPr>
        <p:spPr>
          <a:xfrm>
            <a:off x="6302134" y="1595436"/>
            <a:ext cx="5490579" cy="1325563"/>
          </a:xfrm>
        </p:spPr>
        <p:txBody>
          <a:bodyPr anchor="b"/>
          <a:lstStyle/>
          <a:p>
            <a:r>
              <a:rPr lang="de-DE" dirty="0"/>
              <a:t>Mastertitelformat </a:t>
            </a:r>
            <a:br>
              <a:rPr lang="de-DE" dirty="0"/>
            </a:br>
            <a:r>
              <a:rPr lang="de-DE" dirty="0"/>
              <a:t>bearbeiten</a:t>
            </a:r>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6302134" y="3100387"/>
            <a:ext cx="5490579" cy="3076575"/>
          </a:xfrm>
        </p:spPr>
        <p:txBody>
          <a:bodyPr>
            <a:normAutofit/>
          </a:bodyPr>
          <a:lstStyle>
            <a:lvl1pPr>
              <a:defRPr sz="24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D49B343D-281C-484B-B202-F14B1FBA7B90}"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8A4F47D-B6ED-92B0-FE12-3C5CB3583BB9}"/>
              </a:ext>
            </a:extLst>
          </p:cNvPr>
          <p:cNvSpPr>
            <a:spLocks noGrp="1"/>
          </p:cNvSpPr>
          <p:nvPr>
            <p:ph type="sldNum" sz="quarter" idx="12"/>
          </p:nvPr>
        </p:nvSpPr>
        <p:spPr>
          <a:xfrm>
            <a:off x="458400" y="6356350"/>
            <a:ext cx="785852" cy="365125"/>
          </a:xfrm>
          <a:prstGeom prst="rect">
            <a:avLst/>
          </a:prstGeom>
        </p:spPr>
        <p:txBody>
          <a:bodyPr/>
          <a:lstStyle/>
          <a:p>
            <a:fld id="{B967F858-D098-4A4C-AB44-F154B9E05DE7}" type="slidenum">
              <a:rPr lang="de-DE" smtClean="0"/>
              <a:t>‹Nr.›</a:t>
            </a:fld>
            <a:endParaRPr lang="de-DE"/>
          </a:p>
        </p:txBody>
      </p:sp>
      <p:sp>
        <p:nvSpPr>
          <p:cNvPr id="8" name="Bildplatzhalter 7">
            <a:extLst>
              <a:ext uri="{FF2B5EF4-FFF2-40B4-BE49-F238E27FC236}">
                <a16:creationId xmlns:a16="http://schemas.microsoft.com/office/drawing/2014/main" id="{0A87E16F-4AC7-8B79-9E48-1BAF85F4302F}"/>
              </a:ext>
            </a:extLst>
          </p:cNvPr>
          <p:cNvSpPr>
            <a:spLocks noGrp="1"/>
          </p:cNvSpPr>
          <p:nvPr>
            <p:ph type="pic" sz="quarter" idx="13"/>
          </p:nvPr>
        </p:nvSpPr>
        <p:spPr>
          <a:xfrm>
            <a:off x="0" y="0"/>
            <a:ext cx="5975595" cy="6858000"/>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Tree>
    <p:extLst>
      <p:ext uri="{BB962C8B-B14F-4D97-AF65-F5344CB8AC3E}">
        <p14:creationId xmlns:p14="http://schemas.microsoft.com/office/powerpoint/2010/main" val="719845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AB56116B-8A74-491D-B450-715EF1512FDE}"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8A4F47D-B6ED-92B0-FE12-3C5CB3583BB9}"/>
              </a:ext>
            </a:extLst>
          </p:cNvPr>
          <p:cNvSpPr>
            <a:spLocks noGrp="1"/>
          </p:cNvSpPr>
          <p:nvPr>
            <p:ph type="sldNum" sz="quarter" idx="12"/>
          </p:nvPr>
        </p:nvSpPr>
        <p:spPr>
          <a:xfrm>
            <a:off x="458400" y="6356350"/>
            <a:ext cx="785852" cy="365125"/>
          </a:xfrm>
          <a:prstGeom prst="rect">
            <a:avLst/>
          </a:prstGeom>
        </p:spPr>
        <p:txBody>
          <a:bodyPr/>
          <a:lstStyle/>
          <a:p>
            <a:fld id="{B967F858-D098-4A4C-AB44-F154B9E05DE7}" type="slidenum">
              <a:rPr lang="de-DE" smtClean="0"/>
              <a:t>‹Nr.›</a:t>
            </a:fld>
            <a:endParaRPr lang="de-DE"/>
          </a:p>
        </p:txBody>
      </p:sp>
      <p:sp>
        <p:nvSpPr>
          <p:cNvPr id="9" name="Bildplatzhalter 7">
            <a:extLst>
              <a:ext uri="{FF2B5EF4-FFF2-40B4-BE49-F238E27FC236}">
                <a16:creationId xmlns:a16="http://schemas.microsoft.com/office/drawing/2014/main" id="{13DC9AE8-9C75-FCD1-050F-BDE0E9D8AA6C}"/>
              </a:ext>
            </a:extLst>
          </p:cNvPr>
          <p:cNvSpPr>
            <a:spLocks noGrp="1"/>
          </p:cNvSpPr>
          <p:nvPr>
            <p:ph type="pic" sz="quarter" idx="13"/>
          </p:nvPr>
        </p:nvSpPr>
        <p:spPr>
          <a:xfrm>
            <a:off x="0" y="0"/>
            <a:ext cx="12192001" cy="6858000"/>
          </a:xfrm>
          <a:pattFill prst="pct20">
            <a:fgClr>
              <a:schemeClr val="accent1"/>
            </a:fgClr>
            <a:bgClr>
              <a:schemeClr val="bg1"/>
            </a:bgClr>
          </a:pattFill>
        </p:spPr>
        <p:txBody>
          <a:bodyPr anchor="ctr"/>
          <a:lstStyle>
            <a:lvl1pPr algn="ctr">
              <a:defRPr/>
            </a:lvl1pPr>
          </a:lstStyle>
          <a:p>
            <a:r>
              <a:rPr lang="de-DE"/>
              <a:t>Bild durch Klicken auf Symbol hinzufügen</a:t>
            </a:r>
            <a:endParaRPr lang="de-DE" dirty="0"/>
          </a:p>
        </p:txBody>
      </p:sp>
      <p:sp>
        <p:nvSpPr>
          <p:cNvPr id="10" name="Titel 1">
            <a:extLst>
              <a:ext uri="{FF2B5EF4-FFF2-40B4-BE49-F238E27FC236}">
                <a16:creationId xmlns:a16="http://schemas.microsoft.com/office/drawing/2014/main" id="{8DFE28D7-28A3-39EA-767B-BFAF4D730E25}"/>
              </a:ext>
            </a:extLst>
          </p:cNvPr>
          <p:cNvSpPr>
            <a:spLocks noGrp="1"/>
          </p:cNvSpPr>
          <p:nvPr>
            <p:ph type="title" hasCustomPrompt="1"/>
          </p:nvPr>
        </p:nvSpPr>
        <p:spPr>
          <a:xfrm>
            <a:off x="1107828" y="3586163"/>
            <a:ext cx="6764585" cy="1349373"/>
          </a:xfrm>
        </p:spPr>
        <p:txBody>
          <a:bodyPr anchor="b">
            <a:noAutofit/>
          </a:bodyPr>
          <a:lstStyle>
            <a:lvl1pPr>
              <a:defRPr sz="5000">
                <a:solidFill>
                  <a:schemeClr val="bg1"/>
                </a:solidFill>
              </a:defRPr>
            </a:lvl1pPr>
          </a:lstStyle>
          <a:p>
            <a:r>
              <a:rPr lang="de-DE" dirty="0"/>
              <a:t>Mastertitelformat </a:t>
            </a:r>
            <a:br>
              <a:rPr lang="de-DE" dirty="0"/>
            </a:br>
            <a:r>
              <a:rPr lang="de-DE" dirty="0"/>
              <a:t>bearbeiten</a:t>
            </a:r>
          </a:p>
        </p:txBody>
      </p:sp>
    </p:spTree>
    <p:extLst>
      <p:ext uri="{BB962C8B-B14F-4D97-AF65-F5344CB8AC3E}">
        <p14:creationId xmlns:p14="http://schemas.microsoft.com/office/powerpoint/2010/main" val="100032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E2AB576-D74A-4C49-98A4-FC6F41124DA8}" type="datetime1">
              <a:rPr lang="de-CH" smtClean="0"/>
              <a:t>02.02.2026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198301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Fläch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p:nvPr>
        </p:nvSpPr>
        <p:spPr/>
        <p:txBody>
          <a:bodyPr/>
          <a:lstStyle>
            <a:lvl1pPr>
              <a:defRPr>
                <a:solidFill>
                  <a:schemeClr val="accent6"/>
                </a:solidFill>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458400" y="1825625"/>
            <a:ext cx="11275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DCF63B2C-7890-4CDB-AD06-DFF5D44C23F6}"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grpSp>
        <p:nvGrpSpPr>
          <p:cNvPr id="9" name="Gruppieren 8">
            <a:extLst>
              <a:ext uri="{FF2B5EF4-FFF2-40B4-BE49-F238E27FC236}">
                <a16:creationId xmlns:a16="http://schemas.microsoft.com/office/drawing/2014/main" id="{95737277-A14B-85B9-3D35-6BF4BE1D63CE}"/>
              </a:ext>
            </a:extLst>
          </p:cNvPr>
          <p:cNvGrpSpPr/>
          <p:nvPr userDrawn="1"/>
        </p:nvGrpSpPr>
        <p:grpSpPr>
          <a:xfrm>
            <a:off x="474301" y="-535693"/>
            <a:ext cx="11248811" cy="264015"/>
            <a:chOff x="474301" y="-392607"/>
            <a:chExt cx="11248811" cy="264015"/>
          </a:xfrm>
        </p:grpSpPr>
        <p:cxnSp>
          <p:nvCxnSpPr>
            <p:cNvPr id="10" name="Gerader Verbinder 12">
              <a:extLst>
                <a:ext uri="{FF2B5EF4-FFF2-40B4-BE49-F238E27FC236}">
                  <a16:creationId xmlns:a16="http://schemas.microsoft.com/office/drawing/2014/main" id="{A4B5E333-124E-0F6C-266D-247008CA28BD}"/>
                </a:ext>
              </a:extLst>
            </p:cNvPr>
            <p:cNvCxnSpPr/>
            <p:nvPr userDrawn="1"/>
          </p:nvCxnSpPr>
          <p:spPr bwMode="black">
            <a:xfrm>
              <a:off x="47430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r Verbinder 13">
              <a:extLst>
                <a:ext uri="{FF2B5EF4-FFF2-40B4-BE49-F238E27FC236}">
                  <a16:creationId xmlns:a16="http://schemas.microsoft.com/office/drawing/2014/main" id="{CD2624F9-38F1-B215-E00F-10ACE5E4A0E5}"/>
                </a:ext>
              </a:extLst>
            </p:cNvPr>
            <p:cNvCxnSpPr/>
            <p:nvPr userDrawn="1"/>
          </p:nvCxnSpPr>
          <p:spPr bwMode="black">
            <a:xfrm>
              <a:off x="40347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r Verbinder 14">
              <a:extLst>
                <a:ext uri="{FF2B5EF4-FFF2-40B4-BE49-F238E27FC236}">
                  <a16:creationId xmlns:a16="http://schemas.microsoft.com/office/drawing/2014/main" id="{08759B5B-19A0-5D9E-42D8-26134988CF98}"/>
                </a:ext>
              </a:extLst>
            </p:cNvPr>
            <p:cNvCxnSpPr/>
            <p:nvPr userDrawn="1"/>
          </p:nvCxnSpPr>
          <p:spPr bwMode="black">
            <a:xfrm>
              <a:off x="431181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5">
              <a:extLst>
                <a:ext uri="{FF2B5EF4-FFF2-40B4-BE49-F238E27FC236}">
                  <a16:creationId xmlns:a16="http://schemas.microsoft.com/office/drawing/2014/main" id="{5BEC6260-DE8E-281D-E132-F7C29F2A6B7D}"/>
                </a:ext>
              </a:extLst>
            </p:cNvPr>
            <p:cNvCxnSpPr/>
            <p:nvPr userDrawn="1"/>
          </p:nvCxnSpPr>
          <p:spPr bwMode="black">
            <a:xfrm>
              <a:off x="5957446"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Gerader Verbinder 16">
              <a:extLst>
                <a:ext uri="{FF2B5EF4-FFF2-40B4-BE49-F238E27FC236}">
                  <a16:creationId xmlns:a16="http://schemas.microsoft.com/office/drawing/2014/main" id="{498E3586-1D0A-58D5-4ABA-ED93EC52C1CF}"/>
                </a:ext>
              </a:extLst>
            </p:cNvPr>
            <p:cNvCxnSpPr/>
            <p:nvPr userDrawn="1"/>
          </p:nvCxnSpPr>
          <p:spPr bwMode="black">
            <a:xfrm>
              <a:off x="623455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r Verbinder 17">
              <a:extLst>
                <a:ext uri="{FF2B5EF4-FFF2-40B4-BE49-F238E27FC236}">
                  <a16:creationId xmlns:a16="http://schemas.microsoft.com/office/drawing/2014/main" id="{AEE5FABC-DA4E-97BD-3370-162A890D6756}"/>
                </a:ext>
              </a:extLst>
            </p:cNvPr>
            <p:cNvCxnSpPr/>
            <p:nvPr userDrawn="1"/>
          </p:nvCxnSpPr>
          <p:spPr bwMode="black">
            <a:xfrm>
              <a:off x="789972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r Verbinder 18">
              <a:extLst>
                <a:ext uri="{FF2B5EF4-FFF2-40B4-BE49-F238E27FC236}">
                  <a16:creationId xmlns:a16="http://schemas.microsoft.com/office/drawing/2014/main" id="{43B99E23-D447-7A9C-AD45-33E2CB959C21}"/>
                </a:ext>
              </a:extLst>
            </p:cNvPr>
            <p:cNvCxnSpPr/>
            <p:nvPr userDrawn="1"/>
          </p:nvCxnSpPr>
          <p:spPr bwMode="black">
            <a:xfrm>
              <a:off x="8174263"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Gerader Verbinder 19">
              <a:extLst>
                <a:ext uri="{FF2B5EF4-FFF2-40B4-BE49-F238E27FC236}">
                  <a16:creationId xmlns:a16="http://schemas.microsoft.com/office/drawing/2014/main" id="{072BB21F-7D5F-C46D-A5C5-54287E9D3419}"/>
                </a:ext>
              </a:extLst>
            </p:cNvPr>
            <p:cNvCxnSpPr/>
            <p:nvPr userDrawn="1"/>
          </p:nvCxnSpPr>
          <p:spPr bwMode="black">
            <a:xfrm>
              <a:off x="117231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Gerader Verbinder 13">
              <a:extLst>
                <a:ext uri="{FF2B5EF4-FFF2-40B4-BE49-F238E27FC236}">
                  <a16:creationId xmlns:a16="http://schemas.microsoft.com/office/drawing/2014/main" id="{FB1B45A5-4FFA-3D0E-CC70-5D663B21D545}"/>
                </a:ext>
              </a:extLst>
            </p:cNvPr>
            <p:cNvCxnSpPr/>
            <p:nvPr userDrawn="1"/>
          </p:nvCxnSpPr>
          <p:spPr bwMode="black">
            <a:xfrm>
              <a:off x="306937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4">
              <a:extLst>
                <a:ext uri="{FF2B5EF4-FFF2-40B4-BE49-F238E27FC236}">
                  <a16:creationId xmlns:a16="http://schemas.microsoft.com/office/drawing/2014/main" id="{5791C1A3-6B17-2283-42B1-08485104457F}"/>
                </a:ext>
              </a:extLst>
            </p:cNvPr>
            <p:cNvCxnSpPr/>
            <p:nvPr userDrawn="1"/>
          </p:nvCxnSpPr>
          <p:spPr bwMode="black">
            <a:xfrm>
              <a:off x="3346475"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r Verbinder 17">
              <a:extLst>
                <a:ext uri="{FF2B5EF4-FFF2-40B4-BE49-F238E27FC236}">
                  <a16:creationId xmlns:a16="http://schemas.microsoft.com/office/drawing/2014/main" id="{761368E0-ABE2-37A2-90E4-C81D88F6B2A3}"/>
                </a:ext>
              </a:extLst>
            </p:cNvPr>
            <p:cNvCxnSpPr/>
            <p:nvPr userDrawn="1"/>
          </p:nvCxnSpPr>
          <p:spPr bwMode="black">
            <a:xfrm>
              <a:off x="884751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18">
              <a:extLst>
                <a:ext uri="{FF2B5EF4-FFF2-40B4-BE49-F238E27FC236}">
                  <a16:creationId xmlns:a16="http://schemas.microsoft.com/office/drawing/2014/main" id="{0481D9E4-6142-DACB-7092-81A61F00923F}"/>
                </a:ext>
              </a:extLst>
            </p:cNvPr>
            <p:cNvCxnSpPr/>
            <p:nvPr userDrawn="1"/>
          </p:nvCxnSpPr>
          <p:spPr bwMode="black">
            <a:xfrm>
              <a:off x="912660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8" name="Grafik 7" descr="Ein Bild, das Screenshot, Text, Schrift, Grafiken enthält.&#10;&#10;Automatisch generierte Beschreibung">
            <a:extLst>
              <a:ext uri="{FF2B5EF4-FFF2-40B4-BE49-F238E27FC236}">
                <a16:creationId xmlns:a16="http://schemas.microsoft.com/office/drawing/2014/main" id="{8C767837-5325-A6A9-1B7E-24618DA56756}"/>
              </a:ext>
            </a:extLst>
          </p:cNvPr>
          <p:cNvPicPr>
            <a:picLocks noChangeAspect="1"/>
          </p:cNvPicPr>
          <p:nvPr userDrawn="1"/>
        </p:nvPicPr>
        <p:blipFill rotWithShape="1">
          <a:blip r:embed="rId2"/>
          <a:srcRect l="44280" b="69700"/>
          <a:stretch/>
        </p:blipFill>
        <p:spPr>
          <a:xfrm>
            <a:off x="10735691" y="6175762"/>
            <a:ext cx="987421" cy="432000"/>
          </a:xfrm>
          <a:prstGeom prst="rect">
            <a:avLst/>
          </a:prstGeom>
        </p:spPr>
      </p:pic>
      <p:sp>
        <p:nvSpPr>
          <p:cNvPr id="22" name="Foliennummernplatzhalter 5">
            <a:extLst>
              <a:ext uri="{FF2B5EF4-FFF2-40B4-BE49-F238E27FC236}">
                <a16:creationId xmlns:a16="http://schemas.microsoft.com/office/drawing/2014/main" id="{1B7C558B-4035-0AC2-B37A-7D520B7A323D}"/>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69364042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Fläche">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CD313-4EEC-5B47-6B0B-1F1E4066BCFA}"/>
              </a:ext>
            </a:extLst>
          </p:cNvPr>
          <p:cNvSpPr>
            <a:spLocks noGrp="1"/>
          </p:cNvSpPr>
          <p:nvPr>
            <p:ph type="title"/>
          </p:nvPr>
        </p:nvSpPr>
        <p:spPr/>
        <p:txBody>
          <a:bodyPr/>
          <a:lstStyle>
            <a:lvl1pPr>
              <a:defRPr>
                <a:solidFill>
                  <a:schemeClr val="accent3"/>
                </a:solidFill>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7B3D05E9-4ADE-19B8-0B95-E4AEE857C8FA}"/>
              </a:ext>
            </a:extLst>
          </p:cNvPr>
          <p:cNvSpPr>
            <a:spLocks noGrp="1"/>
          </p:cNvSpPr>
          <p:nvPr>
            <p:ph sz="half" idx="1"/>
          </p:nvPr>
        </p:nvSpPr>
        <p:spPr>
          <a:xfrm>
            <a:off x="458400" y="1825625"/>
            <a:ext cx="11275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08E24978-E8AD-1C1F-618C-6D9245A62C9E}"/>
              </a:ext>
            </a:extLst>
          </p:cNvPr>
          <p:cNvSpPr>
            <a:spLocks noGrp="1"/>
          </p:cNvSpPr>
          <p:nvPr>
            <p:ph type="dt" sz="half" idx="10"/>
          </p:nvPr>
        </p:nvSpPr>
        <p:spPr/>
        <p:txBody>
          <a:bodyPr/>
          <a:lstStyle/>
          <a:p>
            <a:fld id="{A1642B6A-891E-4150-ACD5-F02193B47425}" type="datetime1">
              <a:rPr lang="de-CH" smtClean="0"/>
              <a:t>02.02.2026</a:t>
            </a:fld>
            <a:endParaRPr lang="de-DE"/>
          </a:p>
        </p:txBody>
      </p:sp>
      <p:sp>
        <p:nvSpPr>
          <p:cNvPr id="6" name="Fußzeilenplatzhalter 5">
            <a:extLst>
              <a:ext uri="{FF2B5EF4-FFF2-40B4-BE49-F238E27FC236}">
                <a16:creationId xmlns:a16="http://schemas.microsoft.com/office/drawing/2014/main" id="{18611B91-CC1A-4644-919A-D264B6DCF313}"/>
              </a:ext>
            </a:extLst>
          </p:cNvPr>
          <p:cNvSpPr>
            <a:spLocks noGrp="1"/>
          </p:cNvSpPr>
          <p:nvPr>
            <p:ph type="ftr" sz="quarter" idx="11"/>
          </p:nvPr>
        </p:nvSpPr>
        <p:spPr/>
        <p:txBody>
          <a:bodyPr/>
          <a:lstStyle/>
          <a:p>
            <a:endParaRPr lang="de-DE"/>
          </a:p>
        </p:txBody>
      </p:sp>
      <p:grpSp>
        <p:nvGrpSpPr>
          <p:cNvPr id="9" name="Gruppieren 8">
            <a:extLst>
              <a:ext uri="{FF2B5EF4-FFF2-40B4-BE49-F238E27FC236}">
                <a16:creationId xmlns:a16="http://schemas.microsoft.com/office/drawing/2014/main" id="{95737277-A14B-85B9-3D35-6BF4BE1D63CE}"/>
              </a:ext>
            </a:extLst>
          </p:cNvPr>
          <p:cNvGrpSpPr/>
          <p:nvPr userDrawn="1"/>
        </p:nvGrpSpPr>
        <p:grpSpPr>
          <a:xfrm>
            <a:off x="474301" y="-535693"/>
            <a:ext cx="11248811" cy="264015"/>
            <a:chOff x="474301" y="-392607"/>
            <a:chExt cx="11248811" cy="264015"/>
          </a:xfrm>
        </p:grpSpPr>
        <p:cxnSp>
          <p:nvCxnSpPr>
            <p:cNvPr id="10" name="Gerader Verbinder 12">
              <a:extLst>
                <a:ext uri="{FF2B5EF4-FFF2-40B4-BE49-F238E27FC236}">
                  <a16:creationId xmlns:a16="http://schemas.microsoft.com/office/drawing/2014/main" id="{A4B5E333-124E-0F6C-266D-247008CA28BD}"/>
                </a:ext>
              </a:extLst>
            </p:cNvPr>
            <p:cNvCxnSpPr/>
            <p:nvPr userDrawn="1"/>
          </p:nvCxnSpPr>
          <p:spPr bwMode="black">
            <a:xfrm>
              <a:off x="47430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r Verbinder 13">
              <a:extLst>
                <a:ext uri="{FF2B5EF4-FFF2-40B4-BE49-F238E27FC236}">
                  <a16:creationId xmlns:a16="http://schemas.microsoft.com/office/drawing/2014/main" id="{CD2624F9-38F1-B215-E00F-10ACE5E4A0E5}"/>
                </a:ext>
              </a:extLst>
            </p:cNvPr>
            <p:cNvCxnSpPr/>
            <p:nvPr userDrawn="1"/>
          </p:nvCxnSpPr>
          <p:spPr bwMode="black">
            <a:xfrm>
              <a:off x="40347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r Verbinder 14">
              <a:extLst>
                <a:ext uri="{FF2B5EF4-FFF2-40B4-BE49-F238E27FC236}">
                  <a16:creationId xmlns:a16="http://schemas.microsoft.com/office/drawing/2014/main" id="{08759B5B-19A0-5D9E-42D8-26134988CF98}"/>
                </a:ext>
              </a:extLst>
            </p:cNvPr>
            <p:cNvCxnSpPr/>
            <p:nvPr userDrawn="1"/>
          </p:nvCxnSpPr>
          <p:spPr bwMode="black">
            <a:xfrm>
              <a:off x="431181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5">
              <a:extLst>
                <a:ext uri="{FF2B5EF4-FFF2-40B4-BE49-F238E27FC236}">
                  <a16:creationId xmlns:a16="http://schemas.microsoft.com/office/drawing/2014/main" id="{5BEC6260-DE8E-281D-E132-F7C29F2A6B7D}"/>
                </a:ext>
              </a:extLst>
            </p:cNvPr>
            <p:cNvCxnSpPr/>
            <p:nvPr userDrawn="1"/>
          </p:nvCxnSpPr>
          <p:spPr bwMode="black">
            <a:xfrm>
              <a:off x="5957446"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Gerader Verbinder 16">
              <a:extLst>
                <a:ext uri="{FF2B5EF4-FFF2-40B4-BE49-F238E27FC236}">
                  <a16:creationId xmlns:a16="http://schemas.microsoft.com/office/drawing/2014/main" id="{498E3586-1D0A-58D5-4ABA-ED93EC52C1CF}"/>
                </a:ext>
              </a:extLst>
            </p:cNvPr>
            <p:cNvCxnSpPr/>
            <p:nvPr userDrawn="1"/>
          </p:nvCxnSpPr>
          <p:spPr bwMode="black">
            <a:xfrm>
              <a:off x="623455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r Verbinder 17">
              <a:extLst>
                <a:ext uri="{FF2B5EF4-FFF2-40B4-BE49-F238E27FC236}">
                  <a16:creationId xmlns:a16="http://schemas.microsoft.com/office/drawing/2014/main" id="{AEE5FABC-DA4E-97BD-3370-162A890D6756}"/>
                </a:ext>
              </a:extLst>
            </p:cNvPr>
            <p:cNvCxnSpPr/>
            <p:nvPr userDrawn="1"/>
          </p:nvCxnSpPr>
          <p:spPr bwMode="black">
            <a:xfrm>
              <a:off x="789972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r Verbinder 18">
              <a:extLst>
                <a:ext uri="{FF2B5EF4-FFF2-40B4-BE49-F238E27FC236}">
                  <a16:creationId xmlns:a16="http://schemas.microsoft.com/office/drawing/2014/main" id="{43B99E23-D447-7A9C-AD45-33E2CB959C21}"/>
                </a:ext>
              </a:extLst>
            </p:cNvPr>
            <p:cNvCxnSpPr/>
            <p:nvPr userDrawn="1"/>
          </p:nvCxnSpPr>
          <p:spPr bwMode="black">
            <a:xfrm>
              <a:off x="8174263"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Gerader Verbinder 19">
              <a:extLst>
                <a:ext uri="{FF2B5EF4-FFF2-40B4-BE49-F238E27FC236}">
                  <a16:creationId xmlns:a16="http://schemas.microsoft.com/office/drawing/2014/main" id="{072BB21F-7D5F-C46D-A5C5-54287E9D3419}"/>
                </a:ext>
              </a:extLst>
            </p:cNvPr>
            <p:cNvCxnSpPr/>
            <p:nvPr userDrawn="1"/>
          </p:nvCxnSpPr>
          <p:spPr bwMode="black">
            <a:xfrm>
              <a:off x="117231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Gerader Verbinder 13">
              <a:extLst>
                <a:ext uri="{FF2B5EF4-FFF2-40B4-BE49-F238E27FC236}">
                  <a16:creationId xmlns:a16="http://schemas.microsoft.com/office/drawing/2014/main" id="{FB1B45A5-4FFA-3D0E-CC70-5D663B21D545}"/>
                </a:ext>
              </a:extLst>
            </p:cNvPr>
            <p:cNvCxnSpPr/>
            <p:nvPr userDrawn="1"/>
          </p:nvCxnSpPr>
          <p:spPr bwMode="black">
            <a:xfrm>
              <a:off x="306937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4">
              <a:extLst>
                <a:ext uri="{FF2B5EF4-FFF2-40B4-BE49-F238E27FC236}">
                  <a16:creationId xmlns:a16="http://schemas.microsoft.com/office/drawing/2014/main" id="{5791C1A3-6B17-2283-42B1-08485104457F}"/>
                </a:ext>
              </a:extLst>
            </p:cNvPr>
            <p:cNvCxnSpPr/>
            <p:nvPr userDrawn="1"/>
          </p:nvCxnSpPr>
          <p:spPr bwMode="black">
            <a:xfrm>
              <a:off x="3346475"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r Verbinder 17">
              <a:extLst>
                <a:ext uri="{FF2B5EF4-FFF2-40B4-BE49-F238E27FC236}">
                  <a16:creationId xmlns:a16="http://schemas.microsoft.com/office/drawing/2014/main" id="{761368E0-ABE2-37A2-90E4-C81D88F6B2A3}"/>
                </a:ext>
              </a:extLst>
            </p:cNvPr>
            <p:cNvCxnSpPr/>
            <p:nvPr userDrawn="1"/>
          </p:nvCxnSpPr>
          <p:spPr bwMode="black">
            <a:xfrm>
              <a:off x="884751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18">
              <a:extLst>
                <a:ext uri="{FF2B5EF4-FFF2-40B4-BE49-F238E27FC236}">
                  <a16:creationId xmlns:a16="http://schemas.microsoft.com/office/drawing/2014/main" id="{0481D9E4-6142-DACB-7092-81A61F00923F}"/>
                </a:ext>
              </a:extLst>
            </p:cNvPr>
            <p:cNvCxnSpPr/>
            <p:nvPr userDrawn="1"/>
          </p:nvCxnSpPr>
          <p:spPr bwMode="black">
            <a:xfrm>
              <a:off x="912660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8" name="Grafik 7" descr="Ein Bild, das Screenshot, Text, Schrift, Grafiken enthält.&#10;&#10;Automatisch generierte Beschreibung">
            <a:extLst>
              <a:ext uri="{FF2B5EF4-FFF2-40B4-BE49-F238E27FC236}">
                <a16:creationId xmlns:a16="http://schemas.microsoft.com/office/drawing/2014/main" id="{986E3F52-0CCD-5A70-177C-807B9CC7078A}"/>
              </a:ext>
            </a:extLst>
          </p:cNvPr>
          <p:cNvPicPr>
            <a:picLocks noChangeAspect="1"/>
          </p:cNvPicPr>
          <p:nvPr userDrawn="1"/>
        </p:nvPicPr>
        <p:blipFill rotWithShape="1">
          <a:blip r:embed="rId2"/>
          <a:srcRect l="44280" b="69700"/>
          <a:stretch/>
        </p:blipFill>
        <p:spPr>
          <a:xfrm>
            <a:off x="10735691" y="6175762"/>
            <a:ext cx="987421" cy="432000"/>
          </a:xfrm>
          <a:prstGeom prst="rect">
            <a:avLst/>
          </a:prstGeom>
        </p:spPr>
      </p:pic>
      <p:sp>
        <p:nvSpPr>
          <p:cNvPr id="22" name="Foliennummernplatzhalter 5">
            <a:extLst>
              <a:ext uri="{FF2B5EF4-FFF2-40B4-BE49-F238E27FC236}">
                <a16:creationId xmlns:a16="http://schemas.microsoft.com/office/drawing/2014/main" id="{56EA4A41-F170-A2C7-A482-275443BFA33B}"/>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63556506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CB6A0-1653-95D3-38F2-D59996074D2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C173064-9826-9F25-BDB4-9546D4090DFB}"/>
              </a:ext>
            </a:extLst>
          </p:cNvPr>
          <p:cNvSpPr>
            <a:spLocks noGrp="1"/>
          </p:cNvSpPr>
          <p:nvPr>
            <p:ph type="dt" sz="half" idx="10"/>
          </p:nvPr>
        </p:nvSpPr>
        <p:spPr/>
        <p:txBody>
          <a:bodyPr/>
          <a:lstStyle/>
          <a:p>
            <a:fld id="{C81DF9B7-5DC3-4B7F-A9CC-96D770D50F22}" type="datetime1">
              <a:rPr lang="de-CH" smtClean="0"/>
              <a:t>02.02.2026</a:t>
            </a:fld>
            <a:endParaRPr lang="de-DE"/>
          </a:p>
        </p:txBody>
      </p:sp>
      <p:sp>
        <p:nvSpPr>
          <p:cNvPr id="4" name="Fußzeilenplatzhalter 3">
            <a:extLst>
              <a:ext uri="{FF2B5EF4-FFF2-40B4-BE49-F238E27FC236}">
                <a16:creationId xmlns:a16="http://schemas.microsoft.com/office/drawing/2014/main" id="{0764ABE0-C377-AA91-FB67-C021F1BB0AE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4CA17D9-6C93-BF65-B3D5-871651F6649D}"/>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1891230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8E74450-7B54-DAD5-85DF-2E61A6F1B970}"/>
              </a:ext>
            </a:extLst>
          </p:cNvPr>
          <p:cNvSpPr>
            <a:spLocks noGrp="1"/>
          </p:cNvSpPr>
          <p:nvPr>
            <p:ph type="dt" sz="half" idx="10"/>
          </p:nvPr>
        </p:nvSpPr>
        <p:spPr/>
        <p:txBody>
          <a:bodyPr/>
          <a:lstStyle/>
          <a:p>
            <a:fld id="{2151390B-882F-4D6C-B32B-B5E5DA250679}" type="datetime1">
              <a:rPr lang="de-CH" smtClean="0"/>
              <a:t>02.02.2026</a:t>
            </a:fld>
            <a:endParaRPr lang="de-DE"/>
          </a:p>
        </p:txBody>
      </p:sp>
      <p:sp>
        <p:nvSpPr>
          <p:cNvPr id="3" name="Fußzeilenplatzhalter 2">
            <a:extLst>
              <a:ext uri="{FF2B5EF4-FFF2-40B4-BE49-F238E27FC236}">
                <a16:creationId xmlns:a16="http://schemas.microsoft.com/office/drawing/2014/main" id="{318C01B2-C27A-858B-42AB-8EB9E3605206}"/>
              </a:ext>
            </a:extLst>
          </p:cNvPr>
          <p:cNvSpPr>
            <a:spLocks noGrp="1"/>
          </p:cNvSpPr>
          <p:nvPr>
            <p:ph type="ftr" sz="quarter" idx="11"/>
          </p:nvPr>
        </p:nvSpPr>
        <p:spPr/>
        <p:txBody>
          <a:bodyPr/>
          <a:lstStyle/>
          <a:p>
            <a:endParaRPr lang="de-DE"/>
          </a:p>
        </p:txBody>
      </p:sp>
      <p:grpSp>
        <p:nvGrpSpPr>
          <p:cNvPr id="33" name="Gruppieren 32">
            <a:extLst>
              <a:ext uri="{FF2B5EF4-FFF2-40B4-BE49-F238E27FC236}">
                <a16:creationId xmlns:a16="http://schemas.microsoft.com/office/drawing/2014/main" id="{FB8BF441-E2B9-C024-6E2E-4485652F3FD2}"/>
              </a:ext>
            </a:extLst>
          </p:cNvPr>
          <p:cNvGrpSpPr/>
          <p:nvPr userDrawn="1"/>
        </p:nvGrpSpPr>
        <p:grpSpPr>
          <a:xfrm>
            <a:off x="474301" y="-535693"/>
            <a:ext cx="11248811" cy="264015"/>
            <a:chOff x="474301" y="-392607"/>
            <a:chExt cx="11248811" cy="264015"/>
          </a:xfrm>
        </p:grpSpPr>
        <p:cxnSp>
          <p:nvCxnSpPr>
            <p:cNvPr id="5" name="Gerader Verbinder 12">
              <a:extLst>
                <a:ext uri="{FF2B5EF4-FFF2-40B4-BE49-F238E27FC236}">
                  <a16:creationId xmlns:a16="http://schemas.microsoft.com/office/drawing/2014/main" id="{BBAB2FC2-7CA8-CCC7-458B-68B182EC873D}"/>
                </a:ext>
              </a:extLst>
            </p:cNvPr>
            <p:cNvCxnSpPr/>
            <p:nvPr userDrawn="1"/>
          </p:nvCxnSpPr>
          <p:spPr bwMode="black">
            <a:xfrm>
              <a:off x="47430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erader Verbinder 13">
              <a:extLst>
                <a:ext uri="{FF2B5EF4-FFF2-40B4-BE49-F238E27FC236}">
                  <a16:creationId xmlns:a16="http://schemas.microsoft.com/office/drawing/2014/main" id="{9257E4BE-5105-9ACA-B62E-6A35147CBADE}"/>
                </a:ext>
              </a:extLst>
            </p:cNvPr>
            <p:cNvCxnSpPr/>
            <p:nvPr userDrawn="1"/>
          </p:nvCxnSpPr>
          <p:spPr bwMode="black">
            <a:xfrm>
              <a:off x="40347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Gerader Verbinder 14">
              <a:extLst>
                <a:ext uri="{FF2B5EF4-FFF2-40B4-BE49-F238E27FC236}">
                  <a16:creationId xmlns:a16="http://schemas.microsoft.com/office/drawing/2014/main" id="{B761B9F5-DD0F-6FEB-9421-8314B75044D5}"/>
                </a:ext>
              </a:extLst>
            </p:cNvPr>
            <p:cNvCxnSpPr/>
            <p:nvPr userDrawn="1"/>
          </p:nvCxnSpPr>
          <p:spPr bwMode="black">
            <a:xfrm>
              <a:off x="431181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Gerader Verbinder 15">
              <a:extLst>
                <a:ext uri="{FF2B5EF4-FFF2-40B4-BE49-F238E27FC236}">
                  <a16:creationId xmlns:a16="http://schemas.microsoft.com/office/drawing/2014/main" id="{48ABD4DB-1057-1861-854E-2D1B3C639BC9}"/>
                </a:ext>
              </a:extLst>
            </p:cNvPr>
            <p:cNvCxnSpPr/>
            <p:nvPr userDrawn="1"/>
          </p:nvCxnSpPr>
          <p:spPr bwMode="black">
            <a:xfrm>
              <a:off x="5957446"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erader Verbinder 16">
              <a:extLst>
                <a:ext uri="{FF2B5EF4-FFF2-40B4-BE49-F238E27FC236}">
                  <a16:creationId xmlns:a16="http://schemas.microsoft.com/office/drawing/2014/main" id="{DDDEF5A2-765B-2B4D-8EF4-08C9680B5465}"/>
                </a:ext>
              </a:extLst>
            </p:cNvPr>
            <p:cNvCxnSpPr/>
            <p:nvPr userDrawn="1"/>
          </p:nvCxnSpPr>
          <p:spPr bwMode="black">
            <a:xfrm>
              <a:off x="623455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erader Verbinder 17">
              <a:extLst>
                <a:ext uri="{FF2B5EF4-FFF2-40B4-BE49-F238E27FC236}">
                  <a16:creationId xmlns:a16="http://schemas.microsoft.com/office/drawing/2014/main" id="{75DE8777-599A-D301-3BEC-0C8FF609FE42}"/>
                </a:ext>
              </a:extLst>
            </p:cNvPr>
            <p:cNvCxnSpPr/>
            <p:nvPr userDrawn="1"/>
          </p:nvCxnSpPr>
          <p:spPr bwMode="black">
            <a:xfrm>
              <a:off x="789972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r Verbinder 18">
              <a:extLst>
                <a:ext uri="{FF2B5EF4-FFF2-40B4-BE49-F238E27FC236}">
                  <a16:creationId xmlns:a16="http://schemas.microsoft.com/office/drawing/2014/main" id="{59E785E1-249D-2485-188B-E90A897BD1D5}"/>
                </a:ext>
              </a:extLst>
            </p:cNvPr>
            <p:cNvCxnSpPr/>
            <p:nvPr userDrawn="1"/>
          </p:nvCxnSpPr>
          <p:spPr bwMode="black">
            <a:xfrm>
              <a:off x="8174263"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r Verbinder 19">
              <a:extLst>
                <a:ext uri="{FF2B5EF4-FFF2-40B4-BE49-F238E27FC236}">
                  <a16:creationId xmlns:a16="http://schemas.microsoft.com/office/drawing/2014/main" id="{76F8B45D-CE50-6B88-D549-EFC59D937319}"/>
                </a:ext>
              </a:extLst>
            </p:cNvPr>
            <p:cNvCxnSpPr/>
            <p:nvPr userDrawn="1"/>
          </p:nvCxnSpPr>
          <p:spPr bwMode="black">
            <a:xfrm>
              <a:off x="117231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3">
              <a:extLst>
                <a:ext uri="{FF2B5EF4-FFF2-40B4-BE49-F238E27FC236}">
                  <a16:creationId xmlns:a16="http://schemas.microsoft.com/office/drawing/2014/main" id="{4B195078-4EFD-B205-2DC3-F1ADF7A38545}"/>
                </a:ext>
              </a:extLst>
            </p:cNvPr>
            <p:cNvCxnSpPr/>
            <p:nvPr userDrawn="1"/>
          </p:nvCxnSpPr>
          <p:spPr bwMode="black">
            <a:xfrm>
              <a:off x="306937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Gerader Verbinder 14">
              <a:extLst>
                <a:ext uri="{FF2B5EF4-FFF2-40B4-BE49-F238E27FC236}">
                  <a16:creationId xmlns:a16="http://schemas.microsoft.com/office/drawing/2014/main" id="{5BFE5A72-CECD-87B3-8A6A-E798A4D82254}"/>
                </a:ext>
              </a:extLst>
            </p:cNvPr>
            <p:cNvCxnSpPr/>
            <p:nvPr userDrawn="1"/>
          </p:nvCxnSpPr>
          <p:spPr bwMode="black">
            <a:xfrm>
              <a:off x="3346475"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r Verbinder 17">
              <a:extLst>
                <a:ext uri="{FF2B5EF4-FFF2-40B4-BE49-F238E27FC236}">
                  <a16:creationId xmlns:a16="http://schemas.microsoft.com/office/drawing/2014/main" id="{1353B4BE-C22F-3FA1-30C8-496722F738DD}"/>
                </a:ext>
              </a:extLst>
            </p:cNvPr>
            <p:cNvCxnSpPr/>
            <p:nvPr userDrawn="1"/>
          </p:nvCxnSpPr>
          <p:spPr bwMode="black">
            <a:xfrm>
              <a:off x="884751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r Verbinder 18">
              <a:extLst>
                <a:ext uri="{FF2B5EF4-FFF2-40B4-BE49-F238E27FC236}">
                  <a16:creationId xmlns:a16="http://schemas.microsoft.com/office/drawing/2014/main" id="{FDBE25F2-D2A2-3B7F-355F-32F6968EBDD1}"/>
                </a:ext>
              </a:extLst>
            </p:cNvPr>
            <p:cNvCxnSpPr/>
            <p:nvPr userDrawn="1"/>
          </p:nvCxnSpPr>
          <p:spPr bwMode="black">
            <a:xfrm>
              <a:off x="912660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Foliennummernplatzhalter 5">
            <a:extLst>
              <a:ext uri="{FF2B5EF4-FFF2-40B4-BE49-F238E27FC236}">
                <a16:creationId xmlns:a16="http://schemas.microsoft.com/office/drawing/2014/main" id="{787B94E7-4AC3-3CCE-0700-A41F548BD28E}"/>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466103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3D8FFC4-67B9-A155-8630-A187524EA756}"/>
              </a:ext>
            </a:extLst>
          </p:cNvPr>
          <p:cNvSpPr/>
          <p:nvPr userDrawn="1"/>
        </p:nvSpPr>
        <p:spPr>
          <a:xfrm>
            <a:off x="0" y="0"/>
            <a:ext cx="4059937" cy="6858000"/>
          </a:xfrm>
          <a:prstGeom prst="rect">
            <a:avLst/>
          </a:prstGeom>
          <a:solidFill>
            <a:srgbClr val="69D37D">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8FDEF10B-1B6E-C2BB-F715-D65F47262767}"/>
              </a:ext>
            </a:extLst>
          </p:cNvPr>
          <p:cNvSpPr>
            <a:spLocks noGrp="1"/>
          </p:cNvSpPr>
          <p:nvPr>
            <p:ph type="title"/>
          </p:nvPr>
        </p:nvSpPr>
        <p:spPr>
          <a:xfrm>
            <a:off x="458401" y="457200"/>
            <a:ext cx="3329354" cy="1600200"/>
          </a:xfrm>
        </p:spPr>
        <p:txBody>
          <a:bodyPr anchor="t">
            <a:normAutofit/>
          </a:bodyPr>
          <a:lstStyle>
            <a:lvl1pPr>
              <a:defRPr sz="2800"/>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0EF16858-750F-1EBF-BA9B-297F59B14F46}"/>
              </a:ext>
            </a:extLst>
          </p:cNvPr>
          <p:cNvSpPr>
            <a:spLocks noGrp="1"/>
          </p:cNvSpPr>
          <p:nvPr>
            <p:ph idx="1"/>
          </p:nvPr>
        </p:nvSpPr>
        <p:spPr>
          <a:xfrm>
            <a:off x="4325112" y="457201"/>
            <a:ext cx="7571326" cy="5403850"/>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896B64D1-2AA8-C81B-63FC-D3B68DE3C02E}"/>
              </a:ext>
            </a:extLst>
          </p:cNvPr>
          <p:cNvSpPr>
            <a:spLocks noGrp="1"/>
          </p:cNvSpPr>
          <p:nvPr>
            <p:ph type="body" sz="half" idx="2"/>
          </p:nvPr>
        </p:nvSpPr>
        <p:spPr>
          <a:xfrm>
            <a:off x="458401" y="2057400"/>
            <a:ext cx="33293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5A34D71-70BB-6787-72B6-3A23E56616C3}"/>
              </a:ext>
            </a:extLst>
          </p:cNvPr>
          <p:cNvSpPr>
            <a:spLocks noGrp="1"/>
          </p:cNvSpPr>
          <p:nvPr>
            <p:ph type="dt" sz="half" idx="10"/>
          </p:nvPr>
        </p:nvSpPr>
        <p:spPr/>
        <p:txBody>
          <a:bodyPr/>
          <a:lstStyle/>
          <a:p>
            <a:fld id="{E49A9BA0-DF2F-4E3C-8C93-3F87C4C61C3E}" type="datetime1">
              <a:rPr lang="de-CH" smtClean="0"/>
              <a:t>02.02.2026</a:t>
            </a:fld>
            <a:endParaRPr lang="de-DE"/>
          </a:p>
        </p:txBody>
      </p:sp>
      <p:sp>
        <p:nvSpPr>
          <p:cNvPr id="6" name="Fußzeilenplatzhalter 5">
            <a:extLst>
              <a:ext uri="{FF2B5EF4-FFF2-40B4-BE49-F238E27FC236}">
                <a16:creationId xmlns:a16="http://schemas.microsoft.com/office/drawing/2014/main" id="{50DEF5BD-B636-3C2D-9540-28163DB47BAB}"/>
              </a:ext>
            </a:extLst>
          </p:cNvPr>
          <p:cNvSpPr>
            <a:spLocks noGrp="1"/>
          </p:cNvSpPr>
          <p:nvPr>
            <p:ph type="ftr" sz="quarter" idx="11"/>
          </p:nvPr>
        </p:nvSpPr>
        <p:spPr/>
        <p:txBody>
          <a:bodyPr/>
          <a:lstStyle/>
          <a:p>
            <a:endParaRPr lang="de-DE"/>
          </a:p>
        </p:txBody>
      </p:sp>
      <p:sp>
        <p:nvSpPr>
          <p:cNvPr id="9" name="Foliennummernplatzhalter 5">
            <a:extLst>
              <a:ext uri="{FF2B5EF4-FFF2-40B4-BE49-F238E27FC236}">
                <a16:creationId xmlns:a16="http://schemas.microsoft.com/office/drawing/2014/main" id="{54933B11-6659-659A-EB30-4B1C291D2E42}"/>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137529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4CAF4-2C38-272B-90B9-E9E2EEF74189}"/>
              </a:ext>
            </a:extLst>
          </p:cNvPr>
          <p:cNvSpPr>
            <a:spLocks noGrp="1"/>
          </p:cNvSpPr>
          <p:nvPr>
            <p:ph type="title"/>
          </p:nvPr>
        </p:nvSpPr>
        <p:spPr>
          <a:xfrm>
            <a:off x="458401" y="457200"/>
            <a:ext cx="3574104" cy="1600200"/>
          </a:xfrm>
        </p:spPr>
        <p:txBody>
          <a:bodyPr anchor="t">
            <a:normAutofit/>
          </a:bodyPr>
          <a:lstStyle>
            <a:lvl1pPr>
              <a:defRPr sz="2800"/>
            </a:lvl1pPr>
          </a:lstStyle>
          <a:p>
            <a:r>
              <a:rPr lang="de-DE"/>
              <a:t>Mastertitelformat bearbeiten</a:t>
            </a:r>
            <a:endParaRPr lang="de-DE" dirty="0"/>
          </a:p>
        </p:txBody>
      </p:sp>
      <p:sp>
        <p:nvSpPr>
          <p:cNvPr id="3" name="Bildplatzhalter 2">
            <a:extLst>
              <a:ext uri="{FF2B5EF4-FFF2-40B4-BE49-F238E27FC236}">
                <a16:creationId xmlns:a16="http://schemas.microsoft.com/office/drawing/2014/main" id="{486A2E9B-6C41-32CD-84D6-66F44858C470}"/>
              </a:ext>
            </a:extLst>
          </p:cNvPr>
          <p:cNvSpPr>
            <a:spLocks noGrp="1"/>
          </p:cNvSpPr>
          <p:nvPr>
            <p:ph type="pic" idx="1"/>
          </p:nvPr>
        </p:nvSpPr>
        <p:spPr>
          <a:xfrm>
            <a:off x="4315968" y="457201"/>
            <a:ext cx="7580470" cy="5403850"/>
          </a:xfrm>
          <a:pattFill prst="pct20">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F11F871E-AB9D-C995-A4F7-24F4B816C1F6}"/>
              </a:ext>
            </a:extLst>
          </p:cNvPr>
          <p:cNvSpPr>
            <a:spLocks noGrp="1"/>
          </p:cNvSpPr>
          <p:nvPr>
            <p:ph type="body" sz="half" idx="2"/>
          </p:nvPr>
        </p:nvSpPr>
        <p:spPr>
          <a:xfrm>
            <a:off x="458401" y="2057400"/>
            <a:ext cx="3574104"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25319CB-746B-1E97-4CA5-E01381F003BE}"/>
              </a:ext>
            </a:extLst>
          </p:cNvPr>
          <p:cNvSpPr>
            <a:spLocks noGrp="1"/>
          </p:cNvSpPr>
          <p:nvPr>
            <p:ph type="dt" sz="half" idx="10"/>
          </p:nvPr>
        </p:nvSpPr>
        <p:spPr/>
        <p:txBody>
          <a:bodyPr/>
          <a:lstStyle/>
          <a:p>
            <a:fld id="{783EA726-82AA-4858-B9A2-AEB5993BA7DF}" type="datetime1">
              <a:rPr lang="de-CH" smtClean="0"/>
              <a:t>02.02.2026</a:t>
            </a:fld>
            <a:endParaRPr lang="de-DE"/>
          </a:p>
        </p:txBody>
      </p:sp>
      <p:sp>
        <p:nvSpPr>
          <p:cNvPr id="6" name="Fußzeilenplatzhalter 5">
            <a:extLst>
              <a:ext uri="{FF2B5EF4-FFF2-40B4-BE49-F238E27FC236}">
                <a16:creationId xmlns:a16="http://schemas.microsoft.com/office/drawing/2014/main" id="{D199309E-E692-0800-FE09-3F2ACBA357A2}"/>
              </a:ext>
            </a:extLst>
          </p:cNvPr>
          <p:cNvSpPr>
            <a:spLocks noGrp="1"/>
          </p:cNvSpPr>
          <p:nvPr>
            <p:ph type="ftr" sz="quarter" idx="11"/>
          </p:nvPr>
        </p:nvSpPr>
        <p:spPr/>
        <p:txBody>
          <a:bodyPr/>
          <a:lstStyle/>
          <a:p>
            <a:endParaRPr lang="de-DE"/>
          </a:p>
        </p:txBody>
      </p:sp>
      <p:sp>
        <p:nvSpPr>
          <p:cNvPr id="8" name="Foliennummernplatzhalter 5">
            <a:extLst>
              <a:ext uri="{FF2B5EF4-FFF2-40B4-BE49-F238E27FC236}">
                <a16:creationId xmlns:a16="http://schemas.microsoft.com/office/drawing/2014/main" id="{4349A6CA-375A-310C-C2B8-D8C5C01B9333}"/>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3131575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89EB6-11C5-56D5-0382-8638692B70F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DCC22A7-2211-3E5C-0E9F-31F13980811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8C7354CC-B601-A45F-0A05-FF8029A522EB}"/>
              </a:ext>
            </a:extLst>
          </p:cNvPr>
          <p:cNvSpPr>
            <a:spLocks noGrp="1"/>
          </p:cNvSpPr>
          <p:nvPr>
            <p:ph type="dt" sz="half" idx="10"/>
          </p:nvPr>
        </p:nvSpPr>
        <p:spPr/>
        <p:txBody>
          <a:bodyPr/>
          <a:lstStyle/>
          <a:p>
            <a:fld id="{77A4C501-B938-49EB-B192-F698BB2FE6D4}" type="datetime1">
              <a:rPr lang="de-CH" smtClean="0"/>
              <a:t>02.02.2026</a:t>
            </a:fld>
            <a:endParaRPr lang="de-DE"/>
          </a:p>
        </p:txBody>
      </p:sp>
      <p:sp>
        <p:nvSpPr>
          <p:cNvPr id="5" name="Fußzeilenplatzhalter 4">
            <a:extLst>
              <a:ext uri="{FF2B5EF4-FFF2-40B4-BE49-F238E27FC236}">
                <a16:creationId xmlns:a16="http://schemas.microsoft.com/office/drawing/2014/main" id="{135235F8-B401-F0D6-7779-F8CA6E768019}"/>
              </a:ext>
            </a:extLst>
          </p:cNvPr>
          <p:cNvSpPr>
            <a:spLocks noGrp="1"/>
          </p:cNvSpPr>
          <p:nvPr>
            <p:ph type="ftr" sz="quarter" idx="11"/>
          </p:nvPr>
        </p:nvSpPr>
        <p:spPr/>
        <p:txBody>
          <a:bodyPr/>
          <a:lstStyle/>
          <a:p>
            <a:endParaRPr lang="de-DE"/>
          </a:p>
        </p:txBody>
      </p:sp>
      <p:sp>
        <p:nvSpPr>
          <p:cNvPr id="7" name="Foliennummernplatzhalter 5">
            <a:extLst>
              <a:ext uri="{FF2B5EF4-FFF2-40B4-BE49-F238E27FC236}">
                <a16:creationId xmlns:a16="http://schemas.microsoft.com/office/drawing/2014/main" id="{D828A789-7741-C41C-A697-F288BB1AC50A}"/>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1115440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11E90-85D6-BCBA-6CE6-4B47EDB69BD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1C2B4F3-BFE0-20E6-9B5B-98275FDFF0B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EA2FA6-A848-D6CF-EF39-5B6D730C5AEA}"/>
              </a:ext>
            </a:extLst>
          </p:cNvPr>
          <p:cNvSpPr>
            <a:spLocks noGrp="1"/>
          </p:cNvSpPr>
          <p:nvPr>
            <p:ph type="dt" sz="half" idx="10"/>
          </p:nvPr>
        </p:nvSpPr>
        <p:spPr/>
        <p:txBody>
          <a:bodyPr/>
          <a:lstStyle/>
          <a:p>
            <a:fld id="{EBF42E14-B09E-46CA-9D4A-85B40F10A8EE}" type="datetime1">
              <a:rPr lang="de-CH" smtClean="0"/>
              <a:t>02.02.2026</a:t>
            </a:fld>
            <a:endParaRPr lang="de-DE"/>
          </a:p>
        </p:txBody>
      </p:sp>
      <p:sp>
        <p:nvSpPr>
          <p:cNvPr id="5" name="Fußzeilenplatzhalter 4">
            <a:extLst>
              <a:ext uri="{FF2B5EF4-FFF2-40B4-BE49-F238E27FC236}">
                <a16:creationId xmlns:a16="http://schemas.microsoft.com/office/drawing/2014/main" id="{0ADC7FC2-4C94-415A-4CDE-2F84BF052431}"/>
              </a:ext>
            </a:extLst>
          </p:cNvPr>
          <p:cNvSpPr>
            <a:spLocks noGrp="1"/>
          </p:cNvSpPr>
          <p:nvPr>
            <p:ph type="ftr" sz="quarter" idx="11"/>
          </p:nvPr>
        </p:nvSpPr>
        <p:spPr/>
        <p:txBody>
          <a:bodyPr/>
          <a:lstStyle/>
          <a:p>
            <a:endParaRPr lang="de-DE"/>
          </a:p>
        </p:txBody>
      </p:sp>
      <p:sp>
        <p:nvSpPr>
          <p:cNvPr id="7" name="Foliennummernplatzhalter 5">
            <a:extLst>
              <a:ext uri="{FF2B5EF4-FFF2-40B4-BE49-F238E27FC236}">
                <a16:creationId xmlns:a16="http://schemas.microsoft.com/office/drawing/2014/main" id="{913E5335-5083-51B8-C321-7EE0CD380536}"/>
              </a:ext>
            </a:extLst>
          </p:cNvPr>
          <p:cNvSpPr>
            <a:spLocks noGrp="1"/>
          </p:cNvSpPr>
          <p:nvPr>
            <p:ph type="sldNum" sz="quarter" idx="12"/>
          </p:nvPr>
        </p:nvSpPr>
        <p:spPr>
          <a:xfrm>
            <a:off x="458400" y="6371721"/>
            <a:ext cx="785852" cy="365125"/>
          </a:xfrm>
          <a:prstGeom prst="rect">
            <a:avLst/>
          </a:prstGeom>
        </p:spPr>
        <p:txBody>
          <a:bodyPr/>
          <a:lstStyle/>
          <a:p>
            <a:fld id="{B967F858-D098-4A4C-AB44-F154B9E05DE7}" type="slidenum">
              <a:rPr lang="de-DE" smtClean="0"/>
              <a:t>‹Nr.›</a:t>
            </a:fld>
            <a:endParaRPr lang="de-DE"/>
          </a:p>
        </p:txBody>
      </p:sp>
    </p:spTree>
    <p:extLst>
      <p:ext uri="{BB962C8B-B14F-4D97-AF65-F5344CB8AC3E}">
        <p14:creationId xmlns:p14="http://schemas.microsoft.com/office/powerpoint/2010/main" val="2955553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elfolie einfach">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267" y="1772817"/>
            <a:ext cx="9409276" cy="725487"/>
          </a:xfrm>
        </p:spPr>
        <p:txBody>
          <a:bodyPr lIns="0" tIns="0" rIns="0" bIns="0" anchor="t" anchorCtr="0"/>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de-CH" noProof="0" dirty="0"/>
          </a:p>
        </p:txBody>
      </p:sp>
      <p:sp>
        <p:nvSpPr>
          <p:cNvPr id="4" name="Titel 3"/>
          <p:cNvSpPr>
            <a:spLocks noGrp="1"/>
          </p:cNvSpPr>
          <p:nvPr>
            <p:ph type="title"/>
          </p:nvPr>
        </p:nvSpPr>
        <p:spPr/>
        <p:txBody>
          <a:bodyPr/>
          <a:lstStyle/>
          <a:p>
            <a:r>
              <a:rPr lang="de-DE" noProof="0"/>
              <a:t>Titelmasterformat durch Klicken bearbeiten</a:t>
            </a:r>
            <a:endParaRPr lang="de-CH" noProof="0" dirty="0"/>
          </a:p>
        </p:txBody>
      </p:sp>
    </p:spTree>
    <p:extLst>
      <p:ext uri="{BB962C8B-B14F-4D97-AF65-F5344CB8AC3E}">
        <p14:creationId xmlns:p14="http://schemas.microsoft.com/office/powerpoint/2010/main" val="3635139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Abschnittstitel mit Nummerierung">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endParaRPr lang="de-CH" noProof="0"/>
          </a:p>
        </p:txBody>
      </p:sp>
      <p:sp>
        <p:nvSpPr>
          <p:cNvPr id="6" name="Foliennummernplatzhalter 5"/>
          <p:cNvSpPr>
            <a:spLocks noGrp="1"/>
          </p:cNvSpPr>
          <p:nvPr>
            <p:ph type="sldNum" sz="quarter" idx="12"/>
          </p:nvPr>
        </p:nvSpPr>
        <p:spPr/>
        <p:txBody>
          <a:bodyPr/>
          <a:lstStyle/>
          <a:p>
            <a:fld id="{84C32CAC-7A8E-43BE-A4E6-4ABE58B9917E}" type="slidenum">
              <a:rPr lang="de-CH" noProof="0" smtClean="0"/>
              <a:pPr/>
              <a:t>‹Nr.›</a:t>
            </a:fld>
            <a:endParaRPr lang="de-CH" noProof="0"/>
          </a:p>
        </p:txBody>
      </p:sp>
      <p:sp>
        <p:nvSpPr>
          <p:cNvPr id="8" name="Textplatzhalter 7"/>
          <p:cNvSpPr>
            <a:spLocks noGrp="1"/>
          </p:cNvSpPr>
          <p:nvPr>
            <p:ph type="body" sz="quarter" idx="13"/>
          </p:nvPr>
        </p:nvSpPr>
        <p:spPr>
          <a:xfrm>
            <a:off x="1583267" y="1772816"/>
            <a:ext cx="9409276" cy="4392488"/>
          </a:xfrm>
        </p:spPr>
        <p:txBody>
          <a:bodyPr lIns="0" tIns="0" rIns="0" bIns="0" anchor="t" anchorCtr="0"/>
          <a:lstStyle>
            <a:lvl1pPr marL="360000" indent="-360000" algn="l">
              <a:spcBef>
                <a:spcPts val="1800"/>
              </a:spcBef>
              <a:buClr>
                <a:schemeClr val="tx2"/>
              </a:buClr>
              <a:buSzPct val="90000"/>
              <a:buFont typeface="+mj-lt"/>
              <a:buAutoNum type="arabicPeriod"/>
              <a:defRPr b="1"/>
            </a:lvl1pPr>
            <a:lvl2pPr marL="612000" algn="l">
              <a:defRPr sz="1600"/>
            </a:lvl2pPr>
            <a:lvl3pPr algn="l">
              <a:defRPr/>
            </a:lvl3pPr>
            <a:lvl4pPr algn="l">
              <a:defRPr/>
            </a:lvl4pPr>
            <a:lvl5pPr algn="l">
              <a:defRPr/>
            </a:lvl5pPr>
          </a:lstStyle>
          <a:p>
            <a:pPr lvl="0"/>
            <a:r>
              <a:rPr lang="de-DE" noProof="0"/>
              <a:t>Textmasterformat bearbeiten</a:t>
            </a:r>
          </a:p>
          <a:p>
            <a:pPr lvl="1"/>
            <a:r>
              <a:rPr lang="de-DE" noProof="0"/>
              <a:t>Zweite Ebene</a:t>
            </a:r>
          </a:p>
        </p:txBody>
      </p:sp>
      <p:sp>
        <p:nvSpPr>
          <p:cNvPr id="7" name="Titel 6"/>
          <p:cNvSpPr>
            <a:spLocks noGrp="1"/>
          </p:cNvSpPr>
          <p:nvPr>
            <p:ph type="title"/>
          </p:nvPr>
        </p:nvSpPr>
        <p:spPr/>
        <p:txBody>
          <a:bodyPr/>
          <a:lstStyle/>
          <a:p>
            <a:r>
              <a:rPr lang="de-DE" noProof="0"/>
              <a:t>Titelmasterformat durch Klicken bearbeiten</a:t>
            </a:r>
            <a:endParaRPr lang="de-CH" noProof="0" dirty="0"/>
          </a:p>
        </p:txBody>
      </p:sp>
    </p:spTree>
    <p:extLst>
      <p:ext uri="{BB962C8B-B14F-4D97-AF65-F5344CB8AC3E}">
        <p14:creationId xmlns:p14="http://schemas.microsoft.com/office/powerpoint/2010/main" val="345235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9FAA6CF-C92F-44AE-B65E-C07D256CD5B8}" type="datetime1">
              <a:rPr lang="de-CH" smtClean="0"/>
              <a:t>02.02.2026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134196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56D6F6C-52B7-4FA8-BFFC-3E9032BC3416}" type="datetime1">
              <a:rPr lang="de-CH" smtClean="0"/>
              <a:t>02.02.2026</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17218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50D2721-90D4-4B00-A0F8-86928BAA51D9}" type="datetime1">
              <a:rPr lang="de-CH" smtClean="0"/>
              <a:t>02.02.2026</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283353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3C8EA-BAE2-4DE8-BD9C-185E61618589}" type="datetime1">
              <a:rPr lang="de-CH" smtClean="0"/>
              <a:t>02.02.2026</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114613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4BC306A-6B71-4C50-A80E-0399EC828140}" type="datetime1">
              <a:rPr lang="de-CH" smtClean="0"/>
              <a:t>02.02.2026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359878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0B7DEA9-06CB-4A17-9CBF-A6DCA98586BB}" type="datetime1">
              <a:rPr lang="de-CH" smtClean="0"/>
              <a:t>02.02.2026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8B91256-E139-41CF-A14F-CA0CE98C858D}" type="slidenum">
              <a:rPr lang="de-CH" smtClean="0"/>
              <a:t>‹Nr.›</a:t>
            </a:fld>
            <a:endParaRPr lang="de-CH"/>
          </a:p>
        </p:txBody>
      </p:sp>
    </p:spTree>
    <p:extLst>
      <p:ext uri="{BB962C8B-B14F-4D97-AF65-F5344CB8AC3E}">
        <p14:creationId xmlns:p14="http://schemas.microsoft.com/office/powerpoint/2010/main" val="95838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8234-0C78-49F9-A1BA-94270BC54BFC}" type="datetime1">
              <a:rPr lang="de-CH" smtClean="0"/>
              <a:t>02.02.2026</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91256-E139-41CF-A14F-CA0CE98C858D}" type="slidenum">
              <a:rPr lang="de-CH" smtClean="0"/>
              <a:t>‹Nr.›</a:t>
            </a:fld>
            <a:endParaRPr lang="de-CH"/>
          </a:p>
        </p:txBody>
      </p:sp>
    </p:spTree>
    <p:extLst>
      <p:ext uri="{BB962C8B-B14F-4D97-AF65-F5344CB8AC3E}">
        <p14:creationId xmlns:p14="http://schemas.microsoft.com/office/powerpoint/2010/main" val="37942648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87A401F-88EB-9371-8714-12BF7EE76FDB}"/>
              </a:ext>
            </a:extLst>
          </p:cNvPr>
          <p:cNvSpPr>
            <a:spLocks noGrp="1"/>
          </p:cNvSpPr>
          <p:nvPr>
            <p:ph type="title"/>
          </p:nvPr>
        </p:nvSpPr>
        <p:spPr>
          <a:xfrm>
            <a:off x="458400" y="365125"/>
            <a:ext cx="112752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A4005D78-8F54-702B-517A-599C69A98D17}"/>
              </a:ext>
            </a:extLst>
          </p:cNvPr>
          <p:cNvSpPr>
            <a:spLocks noGrp="1"/>
          </p:cNvSpPr>
          <p:nvPr>
            <p:ph type="body" idx="1"/>
          </p:nvPr>
        </p:nvSpPr>
        <p:spPr>
          <a:xfrm>
            <a:off x="458400" y="1825625"/>
            <a:ext cx="112752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4E54DDF3-9EE1-6800-24B8-A08BDA976D19}"/>
              </a:ext>
            </a:extLst>
          </p:cNvPr>
          <p:cNvSpPr>
            <a:spLocks noGrp="1"/>
          </p:cNvSpPr>
          <p:nvPr>
            <p:ph type="dt" sz="half" idx="2"/>
          </p:nvPr>
        </p:nvSpPr>
        <p:spPr>
          <a:xfrm>
            <a:off x="4757963" y="6374398"/>
            <a:ext cx="11910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07B5286D-462E-4B42-8346-03F0B690A851}" type="datetime1">
              <a:rPr lang="de-CH" smtClean="0"/>
              <a:t>02.02.2026</a:t>
            </a:fld>
            <a:endParaRPr lang="de-DE" dirty="0"/>
          </a:p>
        </p:txBody>
      </p:sp>
      <p:sp>
        <p:nvSpPr>
          <p:cNvPr id="5" name="Fußzeilenplatzhalter 4">
            <a:extLst>
              <a:ext uri="{FF2B5EF4-FFF2-40B4-BE49-F238E27FC236}">
                <a16:creationId xmlns:a16="http://schemas.microsoft.com/office/drawing/2014/main" id="{30F080AB-6EAC-DD8A-DDCA-C32D19DDE21E}"/>
              </a:ext>
            </a:extLst>
          </p:cNvPr>
          <p:cNvSpPr>
            <a:spLocks noGrp="1"/>
          </p:cNvSpPr>
          <p:nvPr>
            <p:ph type="ftr" sz="quarter" idx="3"/>
          </p:nvPr>
        </p:nvSpPr>
        <p:spPr>
          <a:xfrm>
            <a:off x="1336431" y="6374398"/>
            <a:ext cx="3329353"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45D7255D-1D9A-0945-3213-0016C8166E8A}"/>
              </a:ext>
            </a:extLst>
          </p:cNvPr>
          <p:cNvSpPr>
            <a:spLocks noGrp="1"/>
          </p:cNvSpPr>
          <p:nvPr>
            <p:ph type="sldNum" sz="quarter" idx="4"/>
          </p:nvPr>
        </p:nvSpPr>
        <p:spPr>
          <a:xfrm>
            <a:off x="458400" y="6374398"/>
            <a:ext cx="785852"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B967F858-D098-4A4C-AB44-F154B9E05DE7}" type="slidenum">
              <a:rPr lang="de-DE" smtClean="0"/>
              <a:pPr/>
              <a:t>‹Nr.›</a:t>
            </a:fld>
            <a:endParaRPr lang="de-DE" dirty="0"/>
          </a:p>
        </p:txBody>
      </p:sp>
      <p:grpSp>
        <p:nvGrpSpPr>
          <p:cNvPr id="147" name="Gruppieren 146">
            <a:extLst>
              <a:ext uri="{FF2B5EF4-FFF2-40B4-BE49-F238E27FC236}">
                <a16:creationId xmlns:a16="http://schemas.microsoft.com/office/drawing/2014/main" id="{CF4672A0-D5C1-9B27-C671-4C9FC85E0261}"/>
              </a:ext>
            </a:extLst>
          </p:cNvPr>
          <p:cNvGrpSpPr/>
          <p:nvPr userDrawn="1"/>
        </p:nvGrpSpPr>
        <p:grpSpPr>
          <a:xfrm>
            <a:off x="474301" y="-535693"/>
            <a:ext cx="11248811" cy="264015"/>
            <a:chOff x="474301" y="-392607"/>
            <a:chExt cx="11248811" cy="264015"/>
          </a:xfrm>
        </p:grpSpPr>
        <p:cxnSp>
          <p:nvCxnSpPr>
            <p:cNvPr id="148" name="Gerader Verbinder 12">
              <a:extLst>
                <a:ext uri="{FF2B5EF4-FFF2-40B4-BE49-F238E27FC236}">
                  <a16:creationId xmlns:a16="http://schemas.microsoft.com/office/drawing/2014/main" id="{A827024A-FDAE-1185-D930-3AA9EC731F67}"/>
                </a:ext>
              </a:extLst>
            </p:cNvPr>
            <p:cNvCxnSpPr/>
            <p:nvPr userDrawn="1"/>
          </p:nvCxnSpPr>
          <p:spPr bwMode="black">
            <a:xfrm>
              <a:off x="47430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Gerader Verbinder 13">
              <a:extLst>
                <a:ext uri="{FF2B5EF4-FFF2-40B4-BE49-F238E27FC236}">
                  <a16:creationId xmlns:a16="http://schemas.microsoft.com/office/drawing/2014/main" id="{C9CD4A7D-5617-1AB3-F082-63AA65F96AA6}"/>
                </a:ext>
              </a:extLst>
            </p:cNvPr>
            <p:cNvCxnSpPr/>
            <p:nvPr userDrawn="1"/>
          </p:nvCxnSpPr>
          <p:spPr bwMode="black">
            <a:xfrm>
              <a:off x="40347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 name="Gerader Verbinder 14">
              <a:extLst>
                <a:ext uri="{FF2B5EF4-FFF2-40B4-BE49-F238E27FC236}">
                  <a16:creationId xmlns:a16="http://schemas.microsoft.com/office/drawing/2014/main" id="{5D3E31CF-3E75-3488-E62E-3535DCF1217F}"/>
                </a:ext>
              </a:extLst>
            </p:cNvPr>
            <p:cNvCxnSpPr/>
            <p:nvPr userDrawn="1"/>
          </p:nvCxnSpPr>
          <p:spPr bwMode="black">
            <a:xfrm>
              <a:off x="431181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Gerader Verbinder 15">
              <a:extLst>
                <a:ext uri="{FF2B5EF4-FFF2-40B4-BE49-F238E27FC236}">
                  <a16:creationId xmlns:a16="http://schemas.microsoft.com/office/drawing/2014/main" id="{F88134FC-74FE-9D68-441F-7BE1D80CB5E8}"/>
                </a:ext>
              </a:extLst>
            </p:cNvPr>
            <p:cNvCxnSpPr/>
            <p:nvPr userDrawn="1"/>
          </p:nvCxnSpPr>
          <p:spPr bwMode="black">
            <a:xfrm>
              <a:off x="5957446"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Gerader Verbinder 16">
              <a:extLst>
                <a:ext uri="{FF2B5EF4-FFF2-40B4-BE49-F238E27FC236}">
                  <a16:creationId xmlns:a16="http://schemas.microsoft.com/office/drawing/2014/main" id="{64019C88-E1DB-814B-0C1B-637F4017BE47}"/>
                </a:ext>
              </a:extLst>
            </p:cNvPr>
            <p:cNvCxnSpPr/>
            <p:nvPr userDrawn="1"/>
          </p:nvCxnSpPr>
          <p:spPr bwMode="black">
            <a:xfrm>
              <a:off x="6234551"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Gerader Verbinder 17">
              <a:extLst>
                <a:ext uri="{FF2B5EF4-FFF2-40B4-BE49-F238E27FC236}">
                  <a16:creationId xmlns:a16="http://schemas.microsoft.com/office/drawing/2014/main" id="{030C9F09-B5A3-8DEA-DBBA-58708A2AC9D7}"/>
                </a:ext>
              </a:extLst>
            </p:cNvPr>
            <p:cNvCxnSpPr/>
            <p:nvPr userDrawn="1"/>
          </p:nvCxnSpPr>
          <p:spPr bwMode="black">
            <a:xfrm>
              <a:off x="7899728"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 name="Gerader Verbinder 18">
              <a:extLst>
                <a:ext uri="{FF2B5EF4-FFF2-40B4-BE49-F238E27FC236}">
                  <a16:creationId xmlns:a16="http://schemas.microsoft.com/office/drawing/2014/main" id="{E0B75366-79E6-0597-0BF7-59FD381FED80}"/>
                </a:ext>
              </a:extLst>
            </p:cNvPr>
            <p:cNvCxnSpPr/>
            <p:nvPr userDrawn="1"/>
          </p:nvCxnSpPr>
          <p:spPr bwMode="black">
            <a:xfrm>
              <a:off x="8174263"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Gerader Verbinder 19">
              <a:extLst>
                <a:ext uri="{FF2B5EF4-FFF2-40B4-BE49-F238E27FC236}">
                  <a16:creationId xmlns:a16="http://schemas.microsoft.com/office/drawing/2014/main" id="{1F3AF271-8BE1-BB13-8872-D124094328DE}"/>
                </a:ext>
              </a:extLst>
            </p:cNvPr>
            <p:cNvCxnSpPr/>
            <p:nvPr userDrawn="1"/>
          </p:nvCxnSpPr>
          <p:spPr bwMode="black">
            <a:xfrm>
              <a:off x="1172311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Gerader Verbinder 13">
              <a:extLst>
                <a:ext uri="{FF2B5EF4-FFF2-40B4-BE49-F238E27FC236}">
                  <a16:creationId xmlns:a16="http://schemas.microsoft.com/office/drawing/2014/main" id="{E9BC7FEA-523C-4BCE-03B4-3082CE4E3E8B}"/>
                </a:ext>
              </a:extLst>
            </p:cNvPr>
            <p:cNvCxnSpPr/>
            <p:nvPr userDrawn="1"/>
          </p:nvCxnSpPr>
          <p:spPr bwMode="black">
            <a:xfrm>
              <a:off x="306937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 name="Gerader Verbinder 14">
              <a:extLst>
                <a:ext uri="{FF2B5EF4-FFF2-40B4-BE49-F238E27FC236}">
                  <a16:creationId xmlns:a16="http://schemas.microsoft.com/office/drawing/2014/main" id="{1B6C409A-4655-AE8C-C722-C2A2B792B2A3}"/>
                </a:ext>
              </a:extLst>
            </p:cNvPr>
            <p:cNvCxnSpPr/>
            <p:nvPr userDrawn="1"/>
          </p:nvCxnSpPr>
          <p:spPr bwMode="black">
            <a:xfrm>
              <a:off x="3346475"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Gerader Verbinder 17">
              <a:extLst>
                <a:ext uri="{FF2B5EF4-FFF2-40B4-BE49-F238E27FC236}">
                  <a16:creationId xmlns:a16="http://schemas.microsoft.com/office/drawing/2014/main" id="{F52FFA78-0994-DF30-8EF4-0BB084C53152}"/>
                </a:ext>
              </a:extLst>
            </p:cNvPr>
            <p:cNvCxnSpPr/>
            <p:nvPr userDrawn="1"/>
          </p:nvCxnSpPr>
          <p:spPr bwMode="black">
            <a:xfrm>
              <a:off x="8847510"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Gerader Verbinder 18">
              <a:extLst>
                <a:ext uri="{FF2B5EF4-FFF2-40B4-BE49-F238E27FC236}">
                  <a16:creationId xmlns:a16="http://schemas.microsoft.com/office/drawing/2014/main" id="{882C9831-1E8E-64BC-A179-8CE8705D9F3D}"/>
                </a:ext>
              </a:extLst>
            </p:cNvPr>
            <p:cNvCxnSpPr/>
            <p:nvPr userDrawn="1"/>
          </p:nvCxnSpPr>
          <p:spPr bwMode="black">
            <a:xfrm>
              <a:off x="9126602" y="-392607"/>
              <a:ext cx="0" cy="26401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8" name="Grafik 7" descr="Logo Lungenliga Aargau">
            <a:extLst>
              <a:ext uri="{FF2B5EF4-FFF2-40B4-BE49-F238E27FC236}">
                <a16:creationId xmlns:a16="http://schemas.microsoft.com/office/drawing/2014/main" id="{5F4DE793-C236-122F-3DC0-0DC576B06CEF}"/>
              </a:ext>
            </a:extLst>
          </p:cNvPr>
          <p:cNvPicPr>
            <a:picLocks noChangeAspect="1"/>
          </p:cNvPicPr>
          <p:nvPr userDrawn="1"/>
        </p:nvPicPr>
        <p:blipFill>
          <a:blip r:embed="rId30"/>
          <a:stretch>
            <a:fillRect/>
          </a:stretch>
        </p:blipFill>
        <p:spPr>
          <a:xfrm>
            <a:off x="10735319" y="6176963"/>
            <a:ext cx="987793" cy="430799"/>
          </a:xfrm>
          <a:prstGeom prst="rect">
            <a:avLst/>
          </a:prstGeom>
        </p:spPr>
      </p:pic>
    </p:spTree>
    <p:extLst>
      <p:ext uri="{BB962C8B-B14F-4D97-AF65-F5344CB8AC3E}">
        <p14:creationId xmlns:p14="http://schemas.microsoft.com/office/powerpoint/2010/main" val="216505432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365125" indent="-355600" algn="l" defTabSz="914400" rtl="0" eaLnBrk="1" latinLnBrk="0" hangingPunct="1">
        <a:lnSpc>
          <a:spcPct val="100000"/>
        </a:lnSpc>
        <a:spcBef>
          <a:spcPts val="500"/>
        </a:spcBef>
        <a:buClr>
          <a:schemeClr val="tx1"/>
        </a:buClr>
        <a:buFont typeface="Symbol" pitchFamily="2" charset="2"/>
        <a:buChar char="-"/>
        <a:tabLst/>
        <a:defRPr sz="2000" kern="1200">
          <a:solidFill>
            <a:schemeClr val="tx1"/>
          </a:solidFill>
          <a:latin typeface="+mn-lt"/>
          <a:ea typeface="+mn-ea"/>
          <a:cs typeface="+mn-cs"/>
        </a:defRPr>
      </a:lvl2pPr>
      <a:lvl3pPr marL="720725" indent="-354013" algn="l" defTabSz="914400" rtl="0" eaLnBrk="1" latinLnBrk="0" hangingPunct="1">
        <a:lnSpc>
          <a:spcPct val="100000"/>
        </a:lnSpc>
        <a:spcBef>
          <a:spcPts val="500"/>
        </a:spcBef>
        <a:buClr>
          <a:schemeClr val="tx1"/>
        </a:buClr>
        <a:buFont typeface="Arial" panose="020B0604020202020204" pitchFamily="34" charset="0"/>
        <a:buChar char="•"/>
        <a:tabLst/>
        <a:defRPr sz="2000" kern="1200">
          <a:solidFill>
            <a:schemeClr val="tx1"/>
          </a:solidFill>
          <a:latin typeface="+mn-lt"/>
          <a:ea typeface="+mn-ea"/>
          <a:cs typeface="+mn-cs"/>
        </a:defRPr>
      </a:lvl3pPr>
      <a:lvl4pPr marL="1025525" indent="-304800" algn="l" defTabSz="914400" rtl="0" eaLnBrk="1" latinLnBrk="0" hangingPunct="1">
        <a:lnSpc>
          <a:spcPct val="100000"/>
        </a:lnSpc>
        <a:spcBef>
          <a:spcPts val="500"/>
        </a:spcBef>
        <a:buClr>
          <a:schemeClr val="tx1"/>
        </a:buClr>
        <a:buFont typeface="Symbol" pitchFamily="2" charset="2"/>
        <a:buChar char="-"/>
        <a:tabLst/>
        <a:defRPr sz="2000" kern="1200">
          <a:solidFill>
            <a:schemeClr val="tx1"/>
          </a:solidFill>
          <a:latin typeface="+mn-lt"/>
          <a:ea typeface="+mn-ea"/>
          <a:cs typeface="+mn-cs"/>
        </a:defRPr>
      </a:lvl4pPr>
      <a:lvl5pPr marL="1381125" indent="-355600" algn="l" defTabSz="914400" rtl="0" eaLnBrk="1" latinLnBrk="0" hangingPunct="1">
        <a:lnSpc>
          <a:spcPct val="100000"/>
        </a:lnSpc>
        <a:spcBef>
          <a:spcPts val="500"/>
        </a:spcBef>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4D1B97AF-0490-4B24-138B-F5EF27DC9ACB}"/>
              </a:ext>
            </a:extLst>
          </p:cNvPr>
          <p:cNvSpPr txBox="1">
            <a:spLocks/>
          </p:cNvSpPr>
          <p:nvPr/>
        </p:nvSpPr>
        <p:spPr>
          <a:xfrm>
            <a:off x="652503" y="2918618"/>
            <a:ext cx="9144000" cy="1020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solidFill>
                  <a:schemeClr val="bg1"/>
                </a:solidFill>
                <a:latin typeface="Arial" panose="020B0604020202020204" pitchFamily="34" charset="0"/>
                <a:cs typeface="Arial" panose="020B0604020202020204" pitchFamily="34" charset="0"/>
              </a:rPr>
              <a:t>Lungenliga Aargau</a:t>
            </a:r>
          </a:p>
          <a:p>
            <a:endParaRPr lang="de-DE" dirty="0">
              <a:solidFill>
                <a:schemeClr val="bg1"/>
              </a:solidFill>
            </a:endParaRPr>
          </a:p>
        </p:txBody>
      </p:sp>
      <p:pic>
        <p:nvPicPr>
          <p:cNvPr id="3" name="Grafik 2" descr="Ein Bild, das Screenshot, Grafiken, Schrift, Design enthält.&#10;&#10;KI-generierte Inhalte können fehlerhaft sein.">
            <a:extLst>
              <a:ext uri="{FF2B5EF4-FFF2-40B4-BE49-F238E27FC236}">
                <a16:creationId xmlns:a16="http://schemas.microsoft.com/office/drawing/2014/main" id="{78D2C282-A1B7-9D6B-BC57-89AFF07AA701}"/>
              </a:ext>
            </a:extLst>
          </p:cNvPr>
          <p:cNvPicPr>
            <a:picLocks noChangeAspect="1"/>
          </p:cNvPicPr>
          <p:nvPr/>
        </p:nvPicPr>
        <p:blipFill>
          <a:blip r:embed="rId4">
            <a:extLst>
              <a:ext uri="{28A0092B-C50C-407E-A947-70E740481C1C}">
                <a14:useLocalDpi xmlns:a14="http://schemas.microsoft.com/office/drawing/2010/main" val="0"/>
              </a:ext>
            </a:extLst>
          </a:blip>
          <a:srcRect l="38620" b="61368"/>
          <a:stretch/>
        </p:blipFill>
        <p:spPr>
          <a:xfrm>
            <a:off x="10619232" y="6174497"/>
            <a:ext cx="1114368" cy="564281"/>
          </a:xfrm>
          <a:prstGeom prst="rect">
            <a:avLst/>
          </a:prstGeom>
        </p:spPr>
      </p:pic>
      <p:sp>
        <p:nvSpPr>
          <p:cNvPr id="4" name="Titel 1">
            <a:extLst>
              <a:ext uri="{FF2B5EF4-FFF2-40B4-BE49-F238E27FC236}">
                <a16:creationId xmlns:a16="http://schemas.microsoft.com/office/drawing/2014/main" id="{C721BBCE-2BAF-CA45-EFC7-756B76196EF6}"/>
              </a:ext>
            </a:extLst>
          </p:cNvPr>
          <p:cNvSpPr txBox="1">
            <a:spLocks/>
          </p:cNvSpPr>
          <p:nvPr/>
        </p:nvSpPr>
        <p:spPr>
          <a:xfrm>
            <a:off x="652503" y="919522"/>
            <a:ext cx="10523913" cy="155454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e-CH" sz="4800" b="1" dirty="0" err="1">
                <a:solidFill>
                  <a:schemeClr val="bg1"/>
                </a:solidFill>
                <a:latin typeface="Arial"/>
              </a:rPr>
              <a:t>Beyond</a:t>
            </a:r>
            <a:r>
              <a:rPr lang="de-CH" sz="4800" b="1" dirty="0">
                <a:solidFill>
                  <a:schemeClr val="bg1"/>
                </a:solidFill>
                <a:latin typeface="Arial"/>
              </a:rPr>
              <a:t> Smoke – </a:t>
            </a:r>
          </a:p>
          <a:p>
            <a:pPr>
              <a:lnSpc>
                <a:spcPct val="120000"/>
              </a:lnSpc>
            </a:pPr>
            <a:r>
              <a:rPr lang="de-CH" sz="4800" b="1" dirty="0">
                <a:solidFill>
                  <a:schemeClr val="bg1"/>
                </a:solidFill>
                <a:latin typeface="Arial"/>
              </a:rPr>
              <a:t>Die Welt der neuen Nikotinprodukte</a:t>
            </a:r>
          </a:p>
        </p:txBody>
      </p:sp>
    </p:spTree>
    <p:extLst>
      <p:ext uri="{BB962C8B-B14F-4D97-AF65-F5344CB8AC3E}">
        <p14:creationId xmlns:p14="http://schemas.microsoft.com/office/powerpoint/2010/main" val="179406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D89AD-A8BB-9795-DBFB-D50799FEABE0}"/>
              </a:ext>
            </a:extLst>
          </p:cNvPr>
          <p:cNvSpPr>
            <a:spLocks noGrp="1"/>
          </p:cNvSpPr>
          <p:nvPr>
            <p:ph type="title"/>
          </p:nvPr>
        </p:nvSpPr>
        <p:spPr/>
        <p:txBody>
          <a:bodyPr/>
          <a:lstStyle/>
          <a:p>
            <a:r>
              <a:rPr lang="de-CH" dirty="0"/>
              <a:t>Woraus bestehen </a:t>
            </a:r>
            <a:r>
              <a:rPr lang="de-CH" dirty="0" err="1"/>
              <a:t>Vapes</a:t>
            </a:r>
            <a:r>
              <a:rPr lang="de-CH" dirty="0"/>
              <a:t>?</a:t>
            </a:r>
          </a:p>
        </p:txBody>
      </p:sp>
      <p:sp>
        <p:nvSpPr>
          <p:cNvPr id="6" name="Textfeld 5">
            <a:extLst>
              <a:ext uri="{FF2B5EF4-FFF2-40B4-BE49-F238E27FC236}">
                <a16:creationId xmlns:a16="http://schemas.microsoft.com/office/drawing/2014/main" id="{7CF0D5ED-9AC5-846A-E5D7-F49E61C7F5C9}"/>
              </a:ext>
            </a:extLst>
          </p:cNvPr>
          <p:cNvSpPr txBox="1"/>
          <p:nvPr/>
        </p:nvSpPr>
        <p:spPr>
          <a:xfrm>
            <a:off x="3312079" y="1689308"/>
            <a:ext cx="1793089" cy="476726"/>
          </a:xfrm>
          <a:prstGeom prst="round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panose="020B0604020202020204"/>
                <a:ea typeface="+mn-ea"/>
                <a:cs typeface="+mn-cs"/>
              </a:rPr>
              <a:t>Mundstück</a:t>
            </a:r>
            <a:endParaRPr kumimoji="0" lang="de-CH" sz="2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feld 6">
            <a:extLst>
              <a:ext uri="{FF2B5EF4-FFF2-40B4-BE49-F238E27FC236}">
                <a16:creationId xmlns:a16="http://schemas.microsoft.com/office/drawing/2014/main" id="{BD7B6CB9-597D-8D0A-5C13-C87903FC2A5E}"/>
              </a:ext>
            </a:extLst>
          </p:cNvPr>
          <p:cNvSpPr txBox="1"/>
          <p:nvPr/>
        </p:nvSpPr>
        <p:spPr>
          <a:xfrm>
            <a:off x="3542564" y="4933549"/>
            <a:ext cx="1386938" cy="476726"/>
          </a:xfrm>
          <a:prstGeom prst="roundRect">
            <a:avLst/>
          </a:prstGeom>
          <a:solidFill>
            <a:schemeClr val="accent4"/>
          </a:solidFill>
        </p:spPr>
        <p:txBody>
          <a:bodyPr wrap="square" rtlCol="0">
            <a:spAutoFit/>
          </a:bodyPr>
          <a:lstStyle>
            <a:defPPr>
              <a:defRPr lang="de-DE"/>
            </a:defPPr>
            <a:lvl1pPr>
              <a:defRPr sz="2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panose="020B0604020202020204"/>
                <a:ea typeface="+mn-ea"/>
                <a:cs typeface="+mn-cs"/>
              </a:rPr>
              <a:t>Batterie</a:t>
            </a:r>
            <a:endParaRPr kumimoji="0" lang="de-CH" sz="2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feld 7">
            <a:extLst>
              <a:ext uri="{FF2B5EF4-FFF2-40B4-BE49-F238E27FC236}">
                <a16:creationId xmlns:a16="http://schemas.microsoft.com/office/drawing/2014/main" id="{C4036325-B000-BCFC-911F-3CDE6D52C6BF}"/>
              </a:ext>
            </a:extLst>
          </p:cNvPr>
          <p:cNvSpPr txBox="1"/>
          <p:nvPr/>
        </p:nvSpPr>
        <p:spPr>
          <a:xfrm>
            <a:off x="3694045" y="2986833"/>
            <a:ext cx="1806167" cy="476726"/>
          </a:xfrm>
          <a:prstGeom prst="roundRect">
            <a:avLst/>
          </a:prstGeom>
          <a:solidFill>
            <a:schemeClr val="accent4"/>
          </a:solidFill>
        </p:spPr>
        <p:txBody>
          <a:bodyPr wrap="square" rtlCol="0">
            <a:spAutoFit/>
          </a:bodyPr>
          <a:lstStyle>
            <a:defPPr>
              <a:defRPr lang="de-DE"/>
            </a:defPPr>
            <a:lvl1pPr>
              <a:defRPr sz="2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panose="020B0604020202020204"/>
                <a:ea typeface="+mn-ea"/>
                <a:cs typeface="+mn-cs"/>
              </a:rPr>
              <a:t>Verdampfer</a:t>
            </a:r>
            <a:endParaRPr kumimoji="0" lang="de-CH" sz="2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3D480F56-3D52-EF37-6EF2-FC91638B4C03}"/>
              </a:ext>
            </a:extLst>
          </p:cNvPr>
          <p:cNvSpPr txBox="1"/>
          <p:nvPr/>
        </p:nvSpPr>
        <p:spPr>
          <a:xfrm>
            <a:off x="632963" y="3763851"/>
            <a:ext cx="1472777" cy="476726"/>
          </a:xfrm>
          <a:prstGeom prst="roundRect">
            <a:avLst/>
          </a:prstGeom>
          <a:solidFill>
            <a:schemeClr val="accent4"/>
          </a:solidFill>
        </p:spPr>
        <p:txBody>
          <a:bodyPr wrap="square" rtlCol="0">
            <a:spAutoFit/>
          </a:bodyPr>
          <a:lstStyle>
            <a:defPPr>
              <a:defRPr lang="de-DE"/>
            </a:defPPr>
            <a:lvl1pPr>
              <a:defRPr sz="2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panose="020B0604020202020204"/>
                <a:ea typeface="+mn-ea"/>
                <a:cs typeface="+mn-cs"/>
              </a:rPr>
              <a:t>Gehäuse</a:t>
            </a:r>
            <a:endParaRPr kumimoji="0" lang="de-CH" sz="2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Inhaltsplatzhalter 12">
            <a:extLst>
              <a:ext uri="{FF2B5EF4-FFF2-40B4-BE49-F238E27FC236}">
                <a16:creationId xmlns:a16="http://schemas.microsoft.com/office/drawing/2014/main" id="{8A49A321-E3AD-7C96-AC53-5CCA819C2DDC}"/>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ackgroundRemoval t="440" b="98462" l="0" r="99352">
                        <a14:foregroundMark x1="99187" y1="43063" x2="99166" y2="42729"/>
                        <a14:foregroundMark x1="95911" y1="23352" x2="91926" y2="38795"/>
                        <a14:foregroundMark x1="6584" y1="85720" x2="4567" y2="89826"/>
                        <a14:foregroundMark x1="2654" y1="87624" x2="2935" y2="77001"/>
                        <a14:foregroundMark x1="5400" y1="79560" x2="2222" y2="77771"/>
                        <a14:foregroundMark x1="6156" y1="80440" x2="5832" y2="81538"/>
                        <a14:foregroundMark x1="74298" y1="40879" x2="78186" y2="40879"/>
                        <a14:foregroundMark x1="58531" y1="6593" x2="62311" y2="4615"/>
                        <a14:foregroundMark x1="62743" y1="3736" x2="63175" y2="4615"/>
                        <a14:foregroundMark x1="20842" y1="34945" x2="20194" y2="38901"/>
                        <a14:foregroundMark x1="30022" y1="64396" x2="29698" y2="68571"/>
                        <a14:foregroundMark x1="30886" y1="63956" x2="30994" y2="65275"/>
                        <a14:foregroundMark x1="31533" y1="66154" x2="31317" y2="66813"/>
                        <a14:foregroundMark x1="78510" y1="34505" x2="79266" y2="38022"/>
                        <a14:foregroundMark x1="59179" y1="5275" x2="58608" y2="5554"/>
                        <a14:foregroundMark x1="63175" y1="3516" x2="62311" y2="3736"/>
                        <a14:foregroundMark x1="74514" y1="35165" x2="74514" y2="37903"/>
                        <a14:foregroundMark x1="77322" y1="33626" x2="73974" y2="35385"/>
                        <a14:foregroundMark x1="76134" y1="33407" x2="73866" y2="35165"/>
                        <a14:foregroundMark x1="76350" y1="32308" x2="73758" y2="34725"/>
                        <a14:foregroundMark x1="73974" y1="40879" x2="73925" y2="40479"/>
                        <a14:foregroundMark x1="59719" y1="5714" x2="55076" y2="8132"/>
                        <a14:foregroundMark x1="59935" y1="5055" x2="57559" y2="6593"/>
                        <a14:foregroundMark x1="5292" y1="85714" x2="5940" y2="86813"/>
                        <a14:foregroundMark x1="6156" y1="87692" x2="6048" y2="85934"/>
                        <a14:foregroundMark x1="72786" y1="43297" x2="71058" y2="43956"/>
                        <a14:foregroundMark x1="62291" y1="49596" x2="51404" y2="46374"/>
                        <a14:foregroundMark x1="51404" y1="46374" x2="61771" y2="53846"/>
                        <a14:foregroundMark x1="61771" y1="53846" x2="63067" y2="50110"/>
                        <a14:foregroundMark x1="62226" y1="45530" x2="60907" y2="41099"/>
                        <a14:foregroundMark x1="61946" y1="46350" x2="56479" y2="41758"/>
                        <a14:foregroundMark x1="57127" y1="40879" x2="55508" y2="41538"/>
                        <a14:backgroundMark x1="99028" y1="44835" x2="21058" y2="99341"/>
                        <a14:backgroundMark x1="57127" y1="1099" x2="15443" y2="22637"/>
                        <a14:backgroundMark x1="15443" y1="22637" x2="11663" y2="40879"/>
                        <a14:backgroundMark x1="11663" y1="40879" x2="15767" y2="57802"/>
                        <a14:backgroundMark x1="15767" y1="57802" x2="8207" y2="66593"/>
                        <a14:backgroundMark x1="8207" y1="66593" x2="216" y2="68571"/>
                        <a14:backgroundMark x1="69330" y1="56484" x2="4860" y2="97363"/>
                        <a14:backgroundMark x1="2007" y1="94266" x2="0" y2="92088"/>
                        <a14:backgroundMark x1="3882" y1="96302" x2="2386" y2="94679"/>
                        <a14:backgroundMark x1="4860" y1="97363" x2="3936" y2="96360"/>
                        <a14:backgroundMark x1="11231" y1="62857" x2="1620" y2="64835"/>
                        <a14:backgroundMark x1="13175" y1="48571" x2="324" y2="48352"/>
                        <a14:backgroundMark x1="324" y1="48352" x2="324" y2="48352"/>
                        <a14:backgroundMark x1="12311" y1="56264" x2="3672" y2="58681"/>
                        <a14:backgroundMark x1="3672" y1="58681" x2="12527" y2="55385"/>
                        <a14:backgroundMark x1="12527" y1="55385" x2="11879" y2="50989"/>
                        <a14:backgroundMark x1="11555" y1="52088" x2="12203" y2="52088"/>
                        <a14:backgroundMark x1="11987" y1="53187" x2="11987" y2="52088"/>
                        <a14:backgroundMark x1="11879" y1="50330" x2="13283" y2="52747"/>
                        <a14:backgroundMark x1="70410" y1="60659" x2="22354" y2="91868"/>
                        <a14:backgroundMark x1="22354" y1="91868" x2="71598" y2="61538"/>
                        <a14:backgroundMark x1="71598" y1="61538" x2="71706" y2="62637"/>
                        <a14:backgroundMark x1="20950" y1="91429" x2="19978" y2="92088"/>
                        <a14:backgroundMark x1="90065" y1="43516" x2="99352" y2="36703"/>
                        <a14:backgroundMark x1="99352" y1="36703" x2="99784" y2="35604"/>
                        <a14:backgroundMark x1="99568" y1="35604" x2="99676" y2="40659"/>
                        <a14:backgroundMark x1="1788" y1="73883" x2="648" y2="72527"/>
                        <a14:backgroundMark x1="648" y1="72527" x2="540" y2="69011"/>
                        <a14:backgroundMark x1="648" y1="72088" x2="216" y2="64835"/>
                        <a14:backgroundMark x1="1188" y1="70549" x2="540" y2="69890"/>
                        <a14:backgroundMark x1="8099" y1="92967" x2="6479" y2="93407"/>
                        <a14:backgroundMark x1="8423" y1="90769" x2="7746" y2="88605"/>
                        <a14:backgroundMark x1="7915" y1="88261" x2="8315" y2="91648"/>
                        <a14:backgroundMark x1="8263" y1="87554" x2="8315" y2="88352"/>
                        <a14:backgroundMark x1="22786" y1="90110" x2="22462" y2="90549"/>
                        <a14:backgroundMark x1="22030" y1="91209" x2="20302" y2="92088"/>
                        <a14:backgroundMark x1="20626" y1="91429" x2="20086" y2="91648"/>
                        <a14:backgroundMark x1="19978" y1="91429" x2="19654" y2="91648"/>
                        <a14:backgroundMark x1="3672" y1="70110" x2="7019" y2="67253"/>
                        <a14:backgroundMark x1="7019" y1="68571" x2="6695" y2="67912"/>
                        <a14:backgroundMark x1="540" y1="72308" x2="108" y2="71648"/>
                        <a14:backgroundMark x1="432" y1="71209" x2="108" y2="72967"/>
                        <a14:backgroundMark x1="2916" y1="72308" x2="3219" y2="72400"/>
                        <a14:backgroundMark x1="2477" y1="71886" x2="2160" y2="72088"/>
                        <a14:backgroundMark x1="3394" y1="71303" x2="2532" y2="71851"/>
                        <a14:backgroundMark x1="3888" y1="70989" x2="3560" y2="71197"/>
                        <a14:backgroundMark x1="6803" y1="68352" x2="5652" y2="70304"/>
                        <a14:backgroundMark x1="540" y1="76703" x2="756" y2="75824"/>
                        <a14:backgroundMark x1="648" y1="75824" x2="324" y2="77143"/>
                        <a14:backgroundMark x1="1944" y1="92527" x2="3780" y2="92967"/>
                        <a14:backgroundMark x1="2268" y1="90769" x2="2268" y2="91209"/>
                        <a14:backgroundMark x1="3024" y1="73407" x2="3456" y2="71868"/>
                        <a14:backgroundMark x1="4104" y1="71868" x2="3456" y2="72967"/>
                        <a14:backgroundMark x1="99028" y1="41099" x2="99676" y2="41099"/>
                        <a14:backgroundMark x1="99136" y1="43516" x2="99460" y2="41758"/>
                        <a14:backgroundMark x1="99244" y1="43077" x2="99136" y2="44835"/>
                        <a14:backgroundMark x1="3132" y1="98242" x2="2160" y2="98022"/>
                        <a14:backgroundMark x1="324" y1="77802" x2="324" y2="81319"/>
                        <a14:backgroundMark x1="1512" y1="89451" x2="3780" y2="94066"/>
                        <a14:backgroundMark x1="972" y1="74945" x2="4644" y2="73407"/>
                        <a14:backgroundMark x1="4752" y1="73187" x2="8747" y2="71868"/>
                        <a14:backgroundMark x1="6911" y1="74725" x2="10259" y2="70549"/>
                        <a14:backgroundMark x1="9395" y1="72527" x2="10043" y2="71429"/>
                        <a14:backgroundMark x1="10475" y1="80440" x2="9827" y2="70989"/>
                        <a14:backgroundMark x1="9503" y1="73407" x2="9611" y2="73187"/>
                        <a14:backgroundMark x1="35313" y1="70989" x2="35529" y2="74945"/>
                        <a14:backgroundMark x1="8747" y1="75824" x2="9395" y2="75165"/>
                        <a14:backgroundMark x1="7991" y1="74505" x2="7559" y2="74505"/>
                        <a14:backgroundMark x1="8207" y1="74945" x2="10043" y2="81538"/>
                        <a14:backgroundMark x1="4536" y1="74066" x2="7883" y2="77582"/>
                        <a14:backgroundMark x1="8099" y1="81978" x2="8099" y2="83297"/>
                        <a14:backgroundMark x1="7883" y1="83077" x2="7883" y2="84396"/>
                        <a14:backgroundMark x1="6695" y1="86593" x2="7667" y2="84835"/>
                        <a14:backgroundMark x1="7662" y1="84928" x2="7235" y2="85275"/>
                        <a14:backgroundMark x1="7670" y1="84942" x2="7343" y2="85275"/>
                        <a14:backgroundMark x1="6587" y1="85714" x2="6587" y2="86374"/>
                        <a14:backgroundMark x1="64280" y1="2849" x2="65767" y2="2198"/>
                        <a14:backgroundMark x1="65767" y1="2198" x2="71058" y2="17143"/>
                        <a14:backgroundMark x1="71058" y1="17143" x2="97192" y2="13407"/>
                        <a14:backgroundMark x1="97192" y1="13407" x2="99352" y2="14066"/>
                        <a14:backgroundMark x1="66523" y1="1758" x2="90389" y2="5714"/>
                        <a14:backgroundMark x1="90389" y1="5714" x2="76890" y2="14286"/>
                        <a14:backgroundMark x1="76890" y1="14286" x2="93089" y2="8791"/>
                        <a14:backgroundMark x1="66307" y1="1099" x2="75702" y2="11209"/>
                        <a14:backgroundMark x1="75702" y1="11209" x2="74946" y2="10549"/>
                        <a14:backgroundMark x1="66091" y1="440" x2="67603" y2="879"/>
                        <a14:backgroundMark x1="73866" y1="13187" x2="74730" y2="12088"/>
                        <a14:backgroundMark x1="79050" y1="14286" x2="77430" y2="13187"/>
                        <a14:backgroundMark x1="73974" y1="13846" x2="79482" y2="13846"/>
                        <a14:backgroundMark x1="96328" y1="15165" x2="99784" y2="33407"/>
                        <a14:backgroundMark x1="99784" y1="33407" x2="97948" y2="12088"/>
                        <a14:backgroundMark x1="97948" y1="12088" x2="88121" y2="1538"/>
                        <a14:backgroundMark x1="88121" y1="1538" x2="96760" y2="1758"/>
                        <a14:backgroundMark x1="96760" y1="1758" x2="98488" y2="7912"/>
                        <a14:backgroundMark x1="92117" y1="11209" x2="93413" y2="10549"/>
                        <a14:backgroundMark x1="96976" y1="9890" x2="96220" y2="7033"/>
                        <a14:backgroundMark x1="96868" y1="8132" x2="97192" y2="6374"/>
                        <a14:backgroundMark x1="67387" y1="13187" x2="81749" y2="25275"/>
                        <a14:backgroundMark x1="81749" y1="25275" x2="88661" y2="18022"/>
                        <a14:backgroundMark x1="67063" y1="13626" x2="74838" y2="29011"/>
                        <a14:backgroundMark x1="74838" y1="29011" x2="81749" y2="24615"/>
                        <a14:backgroundMark x1="67279" y1="15165" x2="73434" y2="29231"/>
                        <a14:backgroundMark x1="73434" y1="29231" x2="76890" y2="26813"/>
                        <a14:backgroundMark x1="67063" y1="16703" x2="74406" y2="28791"/>
                        <a14:backgroundMark x1="74406" y1="28791" x2="74622" y2="28352"/>
                        <a14:backgroundMark x1="70086" y1="19121" x2="74730" y2="28132"/>
                        <a14:backgroundMark x1="67603" y1="17582" x2="74946" y2="27253"/>
                        <a14:backgroundMark x1="74946" y1="27253" x2="74946" y2="27033"/>
                        <a14:backgroundMark x1="68898" y1="19121" x2="76890" y2="28791"/>
                        <a14:backgroundMark x1="70086" y1="23077" x2="73110" y2="28791"/>
                        <a14:backgroundMark x1="73567" y1="30963" x2="67819" y2="18681"/>
                        <a14:backgroundMark x1="73629" y1="30906" x2="68359" y2="19560"/>
                        <a14:backgroundMark x1="73455" y1="31068" x2="68359" y2="18462"/>
                        <a14:backgroundMark x1="72678" y1="30110" x2="68467" y2="18901"/>
                        <a14:backgroundMark x1="38877" y1="39341" x2="45464" y2="40879"/>
                        <a14:backgroundMark x1="66631" y1="20220" x2="67171" y2="20879"/>
                        <a14:backgroundMark x1="66739" y1="20440" x2="68467" y2="21978"/>
                        <a14:backgroundMark x1="66739" y1="20659" x2="69330" y2="23297"/>
                        <a14:backgroundMark x1="66523" y1="20879" x2="71706" y2="28571"/>
                        <a14:backgroundMark x1="73866" y1="43956" x2="73808" y2="40720"/>
                        <a14:backgroundMark x1="72529" y1="31869" x2="72462" y2="30989"/>
                        <a14:backgroundMark x1="73030" y1="38508" x2="72533" y2="31928"/>
                        <a14:backgroundMark x1="73326" y1="38681" x2="73542" y2="40000"/>
                        <a14:backgroundMark x1="73542" y1="40000" x2="73650" y2="40659"/>
                        <a14:backgroundMark x1="92549" y1="40659" x2="91469" y2="40879"/>
                        <a14:backgroundMark x1="9827" y1="72747" x2="9719" y2="73187"/>
                        <a14:backgroundMark x1="9827" y1="71868" x2="9719" y2="73846"/>
                        <a14:backgroundMark x1="96652" y1="8132" x2="97516" y2="12088"/>
                        <a14:backgroundMark x1="68790" y1="22857" x2="68790" y2="23297"/>
                        <a14:backgroundMark x1="70734" y1="24835" x2="71058" y2="25275"/>
                        <a14:backgroundMark x1="45032" y1="45275" x2="45356" y2="41099"/>
                        <a14:backgroundMark x1="55008" y1="40144" x2="54104" y2="39341"/>
                        <a14:backgroundMark x1="64255" y1="48352" x2="63768" y2="47920"/>
                        <a14:backgroundMark x1="55034" y1="38269" x2="65551" y2="26154"/>
                        <a14:backgroundMark x1="54104" y1="39341" x2="54541" y2="38838"/>
                        <a14:backgroundMark x1="65551" y1="26154" x2="64147" y2="45055"/>
                        <a14:backgroundMark x1="63823" y1="45714" x2="64255" y2="50769"/>
                        <a14:backgroundMark x1="63823" y1="45934" x2="63715" y2="47692"/>
                      </a14:backgroundRemoval>
                    </a14:imgEffect>
                  </a14:imgLayer>
                </a14:imgProps>
              </a:ext>
            </a:extLst>
          </a:blip>
          <a:srcRect r="1254" b="2546"/>
          <a:stretch/>
        </p:blipFill>
        <p:spPr>
          <a:xfrm rot="17193719">
            <a:off x="1160455" y="3183331"/>
            <a:ext cx="3655520" cy="1772684"/>
          </a:xfrm>
        </p:spPr>
      </p:pic>
      <p:sp>
        <p:nvSpPr>
          <p:cNvPr id="12" name="Textfeld 11">
            <a:extLst>
              <a:ext uri="{FF2B5EF4-FFF2-40B4-BE49-F238E27FC236}">
                <a16:creationId xmlns:a16="http://schemas.microsoft.com/office/drawing/2014/main" id="{FE9E7AEE-FFA3-3642-72FE-A0B9AFCAC472}"/>
              </a:ext>
            </a:extLst>
          </p:cNvPr>
          <p:cNvSpPr txBox="1"/>
          <p:nvPr/>
        </p:nvSpPr>
        <p:spPr>
          <a:xfrm>
            <a:off x="3468034" y="3792841"/>
            <a:ext cx="3274268" cy="476726"/>
          </a:xfrm>
          <a:prstGeom prst="roundRect">
            <a:avLst/>
          </a:prstGeom>
          <a:solidFill>
            <a:schemeClr val="accent4"/>
          </a:solidFill>
        </p:spPr>
        <p:txBody>
          <a:bodyPr wrap="square" rtlCol="0">
            <a:spAutoFit/>
          </a:bodyPr>
          <a:lstStyle>
            <a:defPPr>
              <a:defRPr lang="de-DE"/>
            </a:defPPr>
            <a:lvl1pPr>
              <a:defRPr sz="2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FFFFFF"/>
                </a:solidFill>
                <a:effectLst/>
                <a:uLnTx/>
                <a:uFillTx/>
                <a:latin typeface="Arial" panose="020B0604020202020204"/>
                <a:ea typeface="+mn-ea"/>
                <a:cs typeface="+mn-cs"/>
              </a:rPr>
              <a:t>Tank gefüllt mit Liquid</a:t>
            </a:r>
            <a:endParaRPr kumimoji="0" lang="de-CH" sz="2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hteck: abgerundete Ecken 2">
            <a:extLst>
              <a:ext uri="{FF2B5EF4-FFF2-40B4-BE49-F238E27FC236}">
                <a16:creationId xmlns:a16="http://schemas.microsoft.com/office/drawing/2014/main" id="{6CEA4B37-C4D3-C8ED-BFD5-F7C5A6B62E69}"/>
              </a:ext>
            </a:extLst>
          </p:cNvPr>
          <p:cNvSpPr/>
          <p:nvPr/>
        </p:nvSpPr>
        <p:spPr>
          <a:xfrm>
            <a:off x="7576619" y="2065089"/>
            <a:ext cx="3774753" cy="1634490"/>
          </a:xfrm>
          <a:prstGeom prst="round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err="1">
                <a:solidFill>
                  <a:srgbClr val="FFFFFF"/>
                </a:solidFill>
                <a:latin typeface="Arial" panose="020B0604020202020204"/>
              </a:rPr>
              <a:t>Haupti</a:t>
            </a:r>
            <a:r>
              <a:rPr kumimoji="0" lang="de-CH" sz="1800" b="1" i="0" u="none" strike="noStrike" kern="1200" cap="none" spc="0" normalizeH="0" baseline="0" noProof="0" dirty="0" err="1">
                <a:ln>
                  <a:noFill/>
                </a:ln>
                <a:solidFill>
                  <a:srgbClr val="FFFFFF"/>
                </a:solidFill>
                <a:effectLst/>
                <a:uLnTx/>
                <a:uFillTx/>
                <a:latin typeface="Arial" panose="020B0604020202020204"/>
                <a:ea typeface="+mn-ea"/>
                <a:cs typeface="+mn-cs"/>
              </a:rPr>
              <a:t>nhaltsstoffe</a:t>
            </a:r>
            <a:r>
              <a:rPr kumimoji="0" lang="de-CH" sz="1800" b="1" i="0" u="none" strike="noStrike" kern="1200" cap="none" spc="0" normalizeH="0" baseline="0" noProof="0" dirty="0">
                <a:ln>
                  <a:noFill/>
                </a:ln>
                <a:solidFill>
                  <a:srgbClr val="FFFFFF"/>
                </a:solidFill>
                <a:effectLst/>
                <a:uLnTx/>
                <a:uFillTx/>
                <a:latin typeface="Arial" panose="020B0604020202020204"/>
                <a:ea typeface="+mn-ea"/>
                <a:cs typeface="+mn-cs"/>
              </a:rPr>
              <a:t> Liquid:</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de-CH" sz="1800" b="1" i="0" u="none" strike="noStrike" kern="1200" cap="none" spc="0" normalizeH="0" baseline="0" noProof="0" dirty="0">
                <a:ln>
                  <a:noFill/>
                </a:ln>
                <a:solidFill>
                  <a:srgbClr val="FFFFFF"/>
                </a:solidFill>
                <a:effectLst/>
                <a:uLnTx/>
                <a:uFillTx/>
                <a:latin typeface="Arial" panose="020B0604020202020204"/>
                <a:ea typeface="+mn-ea"/>
                <a:cs typeface="+mn-cs"/>
              </a:rPr>
              <a:t>Nikotin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de-CH" sz="1800" b="1" i="0" u="none" strike="noStrike" kern="1200" cap="none" spc="0" normalizeH="0" baseline="0" noProof="0" dirty="0">
                <a:ln>
                  <a:noFill/>
                </a:ln>
                <a:solidFill>
                  <a:srgbClr val="FFFFFF"/>
                </a:solidFill>
                <a:effectLst/>
                <a:uLnTx/>
                <a:uFillTx/>
                <a:latin typeface="Arial" panose="020B0604020202020204"/>
                <a:ea typeface="+mn-ea"/>
                <a:cs typeface="+mn-cs"/>
              </a:rPr>
              <a:t>Aromastoffe</a:t>
            </a:r>
            <a:endParaRPr lang="de-CH" b="1" dirty="0">
              <a:solidFill>
                <a:srgbClr val="FFFFFF"/>
              </a:solidFill>
              <a:latin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de-CH" sz="1800" b="1" i="0" u="none" strike="noStrike" kern="1200" cap="none" spc="0" normalizeH="0" baseline="0" noProof="0" dirty="0">
                <a:ln>
                  <a:noFill/>
                </a:ln>
                <a:solidFill>
                  <a:srgbClr val="FFFFFF"/>
                </a:solidFill>
                <a:effectLst/>
                <a:uLnTx/>
                <a:uFillTx/>
                <a:latin typeface="Arial" panose="020B0604020202020204"/>
                <a:ea typeface="+mn-ea"/>
                <a:cs typeface="+mn-cs"/>
              </a:rPr>
              <a:t>Propylenglykol</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de-CH" b="1" dirty="0">
                <a:solidFill>
                  <a:srgbClr val="FFFFFF"/>
                </a:solidFill>
                <a:latin typeface="Arial" panose="020B0604020202020204"/>
              </a:rPr>
              <a:t>Glycerin</a:t>
            </a:r>
            <a:endParaRPr kumimoji="0" lang="de-CH"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0" name="Verbinder: gewinkelt 9">
            <a:extLst>
              <a:ext uri="{FF2B5EF4-FFF2-40B4-BE49-F238E27FC236}">
                <a16:creationId xmlns:a16="http://schemas.microsoft.com/office/drawing/2014/main" id="{0DD17EE1-E596-DAD2-D5CF-45FCB3F218CC}"/>
              </a:ext>
            </a:extLst>
          </p:cNvPr>
          <p:cNvCxnSpPr>
            <a:cxnSpLocks/>
            <a:stCxn id="12" idx="3"/>
            <a:endCxn id="3" idx="1"/>
          </p:cNvCxnSpPr>
          <p:nvPr/>
        </p:nvCxnSpPr>
        <p:spPr>
          <a:xfrm flipV="1">
            <a:off x="6742302" y="2882334"/>
            <a:ext cx="834317" cy="1148870"/>
          </a:xfrm>
          <a:prstGeom prst="bentConnector3">
            <a:avLst>
              <a:gd name="adj1" fmla="val 50000"/>
            </a:avLst>
          </a:prstGeom>
          <a:ln w="28575">
            <a:solidFill>
              <a:schemeClr val="accent6">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Foliennummernplatzhalter 3">
            <a:extLst>
              <a:ext uri="{FF2B5EF4-FFF2-40B4-BE49-F238E27FC236}">
                <a16:creationId xmlns:a16="http://schemas.microsoft.com/office/drawing/2014/main" id="{A087E1DC-44FB-80CB-D1CB-E41D381D2D37}"/>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10</a:t>
            </a:fld>
            <a:endParaRPr lang="de-CH" dirty="0"/>
          </a:p>
        </p:txBody>
      </p:sp>
    </p:spTree>
    <p:extLst>
      <p:ext uri="{BB962C8B-B14F-4D97-AF65-F5344CB8AC3E}">
        <p14:creationId xmlns:p14="http://schemas.microsoft.com/office/powerpoint/2010/main" val="284056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1BAEEE7-67F1-75B9-D3F5-5A13BFEC7DFD}"/>
              </a:ext>
            </a:extLst>
          </p:cNvPr>
          <p:cNvSpPr/>
          <p:nvPr/>
        </p:nvSpPr>
        <p:spPr>
          <a:xfrm>
            <a:off x="1269207" y="2570520"/>
            <a:ext cx="4322675" cy="2592472"/>
          </a:xfrm>
          <a:prstGeom prst="rect">
            <a:avLst/>
          </a:prstGeom>
          <a:solidFill>
            <a:schemeClr val="accent3">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05456"/>
                </a:solidFill>
                <a:effectLst/>
                <a:uLnTx/>
                <a:uFillTx/>
                <a:latin typeface="Arial" panose="020B0604020202020204"/>
                <a:ea typeface="+mn-ea"/>
                <a:cs typeface="+mn-cs"/>
              </a:rPr>
              <a:t>Die elektrische Heizspirale in </a:t>
            </a:r>
            <a:r>
              <a:rPr kumimoji="0" lang="de-DE" sz="2000" b="1" i="0" u="none" strike="noStrike" kern="1200" cap="none" spc="0" normalizeH="0" baseline="0" noProof="0" dirty="0" err="1">
                <a:ln>
                  <a:noFill/>
                </a:ln>
                <a:solidFill>
                  <a:srgbClr val="505456"/>
                </a:solidFill>
                <a:effectLst/>
                <a:uLnTx/>
                <a:uFillTx/>
                <a:latin typeface="Arial" panose="020B0604020202020204"/>
                <a:ea typeface="+mn-ea"/>
                <a:cs typeface="+mn-cs"/>
              </a:rPr>
              <a:t>Vapes</a:t>
            </a:r>
            <a:r>
              <a:rPr kumimoji="0" lang="de-DE" sz="2000" b="1" i="0" u="none" strike="noStrike" kern="1200" cap="none" spc="0" normalizeH="0" baseline="0" noProof="0" dirty="0">
                <a:ln>
                  <a:noFill/>
                </a:ln>
                <a:solidFill>
                  <a:srgbClr val="505456"/>
                </a:solidFill>
                <a:effectLst/>
                <a:uLnTx/>
                <a:uFillTx/>
                <a:latin typeface="Arial" panose="020B0604020202020204"/>
                <a:ea typeface="+mn-ea"/>
                <a:cs typeface="+mn-cs"/>
              </a:rPr>
              <a:t> kann Metalle freisetzen, die im Dampf nachweisbar sind.</a:t>
            </a:r>
          </a:p>
        </p:txBody>
      </p:sp>
      <p:sp>
        <p:nvSpPr>
          <p:cNvPr id="2" name="Titel 1">
            <a:extLst>
              <a:ext uri="{FF2B5EF4-FFF2-40B4-BE49-F238E27FC236}">
                <a16:creationId xmlns:a16="http://schemas.microsoft.com/office/drawing/2014/main" id="{AA5C327B-2EBD-F3D8-40EC-942B274166E7}"/>
              </a:ext>
            </a:extLst>
          </p:cNvPr>
          <p:cNvSpPr>
            <a:spLocks noGrp="1"/>
          </p:cNvSpPr>
          <p:nvPr>
            <p:ph type="title"/>
          </p:nvPr>
        </p:nvSpPr>
        <p:spPr/>
        <p:txBody>
          <a:bodyPr/>
          <a:lstStyle/>
          <a:p>
            <a:r>
              <a:rPr lang="de-CH" dirty="0"/>
              <a:t>Faktencheck:</a:t>
            </a:r>
            <a:br>
              <a:rPr lang="de-CH" dirty="0"/>
            </a:br>
            <a:r>
              <a:rPr lang="de-CH" dirty="0"/>
              <a:t>Wahr oder Falsch?</a:t>
            </a:r>
          </a:p>
        </p:txBody>
      </p:sp>
      <p:sp>
        <p:nvSpPr>
          <p:cNvPr id="9" name="Rechteck 8">
            <a:extLst>
              <a:ext uri="{FF2B5EF4-FFF2-40B4-BE49-F238E27FC236}">
                <a16:creationId xmlns:a16="http://schemas.microsoft.com/office/drawing/2014/main" id="{065392BB-10B4-B3CF-198E-631F8154AA16}"/>
              </a:ext>
            </a:extLst>
          </p:cNvPr>
          <p:cNvSpPr/>
          <p:nvPr/>
        </p:nvSpPr>
        <p:spPr>
          <a:xfrm>
            <a:off x="6600118" y="2570520"/>
            <a:ext cx="4322675" cy="2592472"/>
          </a:xfrm>
          <a:prstGeom prst="rect">
            <a:avLst/>
          </a:prstGeom>
          <a:solidFill>
            <a:schemeClr val="accent3">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05456"/>
                </a:solidFill>
                <a:effectLst/>
                <a:uLnTx/>
                <a:uFillTx/>
                <a:latin typeface="Arial" panose="020B0604020202020204"/>
                <a:ea typeface="+mn-ea"/>
                <a:cs typeface="+mn-cs"/>
              </a:rPr>
              <a:t>Aromastoffe in </a:t>
            </a:r>
            <a:r>
              <a:rPr kumimoji="0" lang="de-DE" sz="2000" b="1" i="0" u="none" strike="noStrike" kern="1200" cap="none" spc="0" normalizeH="0" baseline="0" noProof="0" dirty="0" err="1">
                <a:ln>
                  <a:noFill/>
                </a:ln>
                <a:solidFill>
                  <a:srgbClr val="505456"/>
                </a:solidFill>
                <a:effectLst/>
                <a:uLnTx/>
                <a:uFillTx/>
                <a:latin typeface="Arial" panose="020B0604020202020204"/>
                <a:ea typeface="+mn-ea"/>
                <a:cs typeface="+mn-cs"/>
              </a:rPr>
              <a:t>Vapes</a:t>
            </a:r>
            <a:r>
              <a:rPr kumimoji="0" lang="de-DE" sz="2000" b="1" i="0" u="none" strike="noStrike" kern="1200" cap="none" spc="0" normalizeH="0" baseline="0" noProof="0" dirty="0">
                <a:ln>
                  <a:noFill/>
                </a:ln>
                <a:solidFill>
                  <a:srgbClr val="505456"/>
                </a:solidFill>
                <a:effectLst/>
                <a:uLnTx/>
                <a:uFillTx/>
                <a:latin typeface="Arial" panose="020B0604020202020204"/>
                <a:ea typeface="+mn-ea"/>
                <a:cs typeface="+mn-cs"/>
              </a:rPr>
              <a:t> sind unbedenklich, weil sie auch in Lebensmitteln verwendet werden.</a:t>
            </a:r>
          </a:p>
        </p:txBody>
      </p:sp>
      <p:sp>
        <p:nvSpPr>
          <p:cNvPr id="10" name="Rechteck: abgerundete Ecken 9">
            <a:extLst>
              <a:ext uri="{FF2B5EF4-FFF2-40B4-BE49-F238E27FC236}">
                <a16:creationId xmlns:a16="http://schemas.microsoft.com/office/drawing/2014/main" id="{B078BB5A-052A-F114-F871-E5EFB6880AFA}"/>
              </a:ext>
            </a:extLst>
          </p:cNvPr>
          <p:cNvSpPr/>
          <p:nvPr/>
        </p:nvSpPr>
        <p:spPr>
          <a:xfrm rot="20872585">
            <a:off x="8719431" y="4615359"/>
            <a:ext cx="2077552" cy="67811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solidFill>
                <a:effectLst/>
                <a:uLnTx/>
                <a:uFillTx/>
                <a:latin typeface="Arial" panose="020B0604020202020204"/>
                <a:ea typeface="+mn-ea"/>
                <a:cs typeface="+mn-cs"/>
              </a:rPr>
              <a:t>Falsch!</a:t>
            </a:r>
          </a:p>
        </p:txBody>
      </p:sp>
      <p:sp>
        <p:nvSpPr>
          <p:cNvPr id="3" name="Foliennummernplatzhalter 3">
            <a:extLst>
              <a:ext uri="{FF2B5EF4-FFF2-40B4-BE49-F238E27FC236}">
                <a16:creationId xmlns:a16="http://schemas.microsoft.com/office/drawing/2014/main" id="{3C6ACFA2-EA7E-A1E8-3F97-1DF5B17773F2}"/>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11</a:t>
            </a:fld>
            <a:endParaRPr lang="de-CH" dirty="0"/>
          </a:p>
        </p:txBody>
      </p:sp>
      <p:sp>
        <p:nvSpPr>
          <p:cNvPr id="4" name="Rechteck: abgerundete Ecken 3">
            <a:extLst>
              <a:ext uri="{FF2B5EF4-FFF2-40B4-BE49-F238E27FC236}">
                <a16:creationId xmlns:a16="http://schemas.microsoft.com/office/drawing/2014/main" id="{BFA622D2-2E14-EAAC-74B3-EF56EC5BDAAB}"/>
              </a:ext>
            </a:extLst>
          </p:cNvPr>
          <p:cNvSpPr/>
          <p:nvPr/>
        </p:nvSpPr>
        <p:spPr>
          <a:xfrm rot="20872585">
            <a:off x="3336533" y="4603167"/>
            <a:ext cx="2077552" cy="67811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Wahr!</a:t>
            </a:r>
          </a:p>
        </p:txBody>
      </p:sp>
    </p:spTree>
    <p:extLst>
      <p:ext uri="{BB962C8B-B14F-4D97-AF65-F5344CB8AC3E}">
        <p14:creationId xmlns:p14="http://schemas.microsoft.com/office/powerpoint/2010/main" val="8764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3D90957-D604-578A-5FFF-CC6F000219E5}"/>
              </a:ext>
            </a:extLst>
          </p:cNvPr>
          <p:cNvSpPr/>
          <p:nvPr/>
        </p:nvSpPr>
        <p:spPr>
          <a:xfrm>
            <a:off x="6726819" y="3430418"/>
            <a:ext cx="5490581" cy="3429000"/>
          </a:xfrm>
          <a:prstGeom prst="rect">
            <a:avLst/>
          </a:prstGeom>
          <a:solidFill>
            <a:srgbClr val="69D37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302AEB46-F3C2-FC81-6B51-41F56E95BF1B}"/>
              </a:ext>
            </a:extLst>
          </p:cNvPr>
          <p:cNvSpPr/>
          <p:nvPr/>
        </p:nvSpPr>
        <p:spPr>
          <a:xfrm>
            <a:off x="6726819" y="1589"/>
            <a:ext cx="5490579" cy="3429000"/>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5A265F6-5812-1860-456E-6386958FA922}"/>
              </a:ext>
            </a:extLst>
          </p:cNvPr>
          <p:cNvSpPr>
            <a:spLocks noGrp="1"/>
          </p:cNvSpPr>
          <p:nvPr>
            <p:ph type="title"/>
          </p:nvPr>
        </p:nvSpPr>
        <p:spPr/>
        <p:txBody>
          <a:bodyPr/>
          <a:lstStyle/>
          <a:p>
            <a:r>
              <a:rPr lang="de-DE" dirty="0"/>
              <a:t>Umweltproblematik von </a:t>
            </a:r>
            <a:r>
              <a:rPr lang="de-DE" dirty="0" err="1"/>
              <a:t>Vapes</a:t>
            </a:r>
            <a:endParaRPr lang="de-DE" dirty="0"/>
          </a:p>
        </p:txBody>
      </p:sp>
      <p:sp>
        <p:nvSpPr>
          <p:cNvPr id="3" name="Inhaltsplatzhalter 2">
            <a:extLst>
              <a:ext uri="{FF2B5EF4-FFF2-40B4-BE49-F238E27FC236}">
                <a16:creationId xmlns:a16="http://schemas.microsoft.com/office/drawing/2014/main" id="{75D4EBBB-386A-112B-B794-378F77175EC6}"/>
              </a:ext>
            </a:extLst>
          </p:cNvPr>
          <p:cNvSpPr>
            <a:spLocks noGrp="1"/>
          </p:cNvSpPr>
          <p:nvPr>
            <p:ph sz="half" idx="1"/>
          </p:nvPr>
        </p:nvSpPr>
        <p:spPr>
          <a:xfrm>
            <a:off x="458400" y="1825625"/>
            <a:ext cx="5966249" cy="4351338"/>
          </a:xfrm>
        </p:spPr>
        <p:txBody>
          <a:bodyPr>
            <a:noAutofit/>
          </a:bodyPr>
          <a:lstStyle/>
          <a:p>
            <a:pPr marL="342900" indent="-342900">
              <a:spcBef>
                <a:spcPts val="0"/>
              </a:spcBef>
              <a:buFont typeface="Arial" panose="020B0604020202020204" pitchFamily="34" charset="0"/>
              <a:buChar char="•"/>
            </a:pPr>
            <a:r>
              <a:rPr lang="de-CH" sz="2200" dirty="0">
                <a:solidFill>
                  <a:schemeClr val="tx1">
                    <a:lumMod val="50000"/>
                  </a:schemeClr>
                </a:solidFill>
                <a:latin typeface="Arial" panose="020B0604020202020204" pitchFamily="34" charset="0"/>
                <a:cs typeface="Arial" panose="020B0604020202020204" pitchFamily="34" charset="0"/>
              </a:rPr>
              <a:t>Die Herstellung benötigt viele </a:t>
            </a:r>
            <a:r>
              <a:rPr lang="de-CH" sz="2200" b="1" dirty="0">
                <a:solidFill>
                  <a:schemeClr val="tx1">
                    <a:lumMod val="50000"/>
                  </a:schemeClr>
                </a:solidFill>
                <a:latin typeface="Arial" panose="020B0604020202020204" pitchFamily="34" charset="0"/>
                <a:cs typeface="Arial" panose="020B0604020202020204" pitchFamily="34" charset="0"/>
              </a:rPr>
              <a:t>Ressourcen</a:t>
            </a:r>
            <a:r>
              <a:rPr lang="de-CH" sz="2200" dirty="0">
                <a:solidFill>
                  <a:schemeClr val="tx1">
                    <a:lumMod val="50000"/>
                  </a:schemeClr>
                </a:solidFill>
                <a:latin typeface="Arial" panose="020B0604020202020204" pitchFamily="34" charset="0"/>
                <a:cs typeface="Arial" panose="020B0604020202020204" pitchFamily="34" charset="0"/>
              </a:rPr>
              <a:t>. </a:t>
            </a:r>
          </a:p>
          <a:p>
            <a:pPr>
              <a:spcBef>
                <a:spcPts val="0"/>
              </a:spcBef>
            </a:pPr>
            <a:endParaRPr lang="de-CH" sz="2200" dirty="0">
              <a:solidFill>
                <a:schemeClr val="tx1">
                  <a:lumMod val="50000"/>
                </a:schemeClr>
              </a:solidFill>
              <a:latin typeface="Arial" panose="020B0604020202020204" pitchFamily="34" charset="0"/>
              <a:cs typeface="Arial" panose="020B0604020202020204" pitchFamily="34" charset="0"/>
            </a:endParaRPr>
          </a:p>
          <a:p>
            <a:pPr marL="342900" indent="-342900">
              <a:spcBef>
                <a:spcPts val="0"/>
              </a:spcBef>
              <a:buFont typeface="Arial" panose="020B0604020202020204" pitchFamily="34" charset="0"/>
              <a:buChar char="•"/>
            </a:pPr>
            <a:r>
              <a:rPr lang="de-CH" sz="2200" b="1" dirty="0" err="1">
                <a:solidFill>
                  <a:schemeClr val="tx1">
                    <a:lumMod val="50000"/>
                  </a:schemeClr>
                </a:solidFill>
                <a:latin typeface="Arial" panose="020B0604020202020204" pitchFamily="34" charset="0"/>
                <a:cs typeface="Arial" panose="020B0604020202020204" pitchFamily="34" charset="0"/>
              </a:rPr>
              <a:t>Vapes</a:t>
            </a:r>
            <a:r>
              <a:rPr lang="de-CH" sz="2200" b="1" dirty="0">
                <a:solidFill>
                  <a:schemeClr val="tx1">
                    <a:lumMod val="50000"/>
                  </a:schemeClr>
                </a:solidFill>
                <a:latin typeface="Arial" panose="020B0604020202020204" pitchFamily="34" charset="0"/>
                <a:cs typeface="Arial" panose="020B0604020202020204" pitchFamily="34" charset="0"/>
              </a:rPr>
              <a:t> enthalten schädliche Stoffe </a:t>
            </a:r>
            <a:r>
              <a:rPr lang="de-CH" sz="2200" dirty="0">
                <a:solidFill>
                  <a:schemeClr val="tx1">
                    <a:lumMod val="50000"/>
                  </a:schemeClr>
                </a:solidFill>
                <a:latin typeface="Arial" panose="020B0604020202020204" pitchFamily="34" charset="0"/>
                <a:cs typeface="Arial" panose="020B0604020202020204" pitchFamily="34" charset="0"/>
              </a:rPr>
              <a:t>(Lithium, Kobalt und Nickel, Schwermetalle, Nikotin und vieles mehr).</a:t>
            </a:r>
          </a:p>
          <a:p>
            <a:pPr marL="342900" indent="-342900">
              <a:spcBef>
                <a:spcPts val="0"/>
              </a:spcBef>
              <a:buFont typeface="Arial" panose="020B0604020202020204" pitchFamily="34" charset="0"/>
              <a:buChar char="•"/>
            </a:pPr>
            <a:endParaRPr lang="de-CH" sz="2200" dirty="0">
              <a:solidFill>
                <a:schemeClr val="tx1">
                  <a:lumMod val="50000"/>
                </a:schemeClr>
              </a:solidFill>
              <a:latin typeface="Arial" panose="020B0604020202020204" pitchFamily="34" charset="0"/>
              <a:cs typeface="Arial" panose="020B0604020202020204" pitchFamily="34" charset="0"/>
            </a:endParaRPr>
          </a:p>
          <a:p>
            <a:pPr marL="342900" indent="-342900">
              <a:spcBef>
                <a:spcPts val="0"/>
              </a:spcBef>
              <a:buFont typeface="Arial" panose="020B0604020202020204" pitchFamily="34" charset="0"/>
              <a:buChar char="•"/>
            </a:pPr>
            <a:r>
              <a:rPr lang="de-CH" sz="2200" dirty="0">
                <a:solidFill>
                  <a:schemeClr val="tx1">
                    <a:lumMod val="50000"/>
                  </a:schemeClr>
                </a:solidFill>
                <a:latin typeface="Arial" panose="020B0604020202020204" pitchFamily="34" charset="0"/>
                <a:cs typeface="Arial" panose="020B0604020202020204" pitchFamily="34" charset="0"/>
              </a:rPr>
              <a:t>Die Gesundheit von </a:t>
            </a:r>
            <a:r>
              <a:rPr lang="de-CH" sz="2200" b="1" dirty="0">
                <a:solidFill>
                  <a:schemeClr val="tx1">
                    <a:lumMod val="50000"/>
                  </a:schemeClr>
                </a:solidFill>
                <a:latin typeface="Arial" panose="020B0604020202020204" pitchFamily="34" charset="0"/>
                <a:cs typeface="Arial" panose="020B0604020202020204" pitchFamily="34" charset="0"/>
              </a:rPr>
              <a:t>Menschen, Tieren und Pflanzen </a:t>
            </a:r>
            <a:r>
              <a:rPr lang="de-CH" sz="2200" dirty="0">
                <a:solidFill>
                  <a:schemeClr val="tx1">
                    <a:lumMod val="50000"/>
                  </a:schemeClr>
                </a:solidFill>
                <a:latin typeface="Arial" panose="020B0604020202020204" pitchFamily="34" charset="0"/>
                <a:cs typeface="Arial" panose="020B0604020202020204" pitchFamily="34" charset="0"/>
              </a:rPr>
              <a:t>leidet.</a:t>
            </a:r>
          </a:p>
        </p:txBody>
      </p:sp>
      <p:sp>
        <p:nvSpPr>
          <p:cNvPr id="9" name="Inhaltsplatzhalter 2">
            <a:extLst>
              <a:ext uri="{FF2B5EF4-FFF2-40B4-BE49-F238E27FC236}">
                <a16:creationId xmlns:a16="http://schemas.microsoft.com/office/drawing/2014/main" id="{F7130358-ADA0-31D0-2888-8FEE02CE3950}"/>
              </a:ext>
            </a:extLst>
          </p:cNvPr>
          <p:cNvSpPr txBox="1">
            <a:spLocks/>
          </p:cNvSpPr>
          <p:nvPr/>
        </p:nvSpPr>
        <p:spPr>
          <a:xfrm>
            <a:off x="7163460" y="4560058"/>
            <a:ext cx="5007379" cy="230187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365125" indent="-355600" algn="l" defTabSz="914400" rtl="0" eaLnBrk="1" latinLnBrk="0" hangingPunct="1">
              <a:lnSpc>
                <a:spcPct val="100000"/>
              </a:lnSpc>
              <a:spcBef>
                <a:spcPts val="500"/>
              </a:spcBef>
              <a:buClr>
                <a:schemeClr val="tx1"/>
              </a:buClr>
              <a:buFont typeface="Systemschrift Normal"/>
              <a:buChar char="⁃"/>
              <a:tabLst/>
              <a:defRPr sz="2000" kern="1200">
                <a:solidFill>
                  <a:schemeClr val="tx1"/>
                </a:solidFill>
                <a:latin typeface="+mn-lt"/>
                <a:ea typeface="+mn-ea"/>
                <a:cs typeface="+mn-cs"/>
              </a:defRPr>
            </a:lvl2pPr>
            <a:lvl3pPr marL="720725" indent="-354013" algn="l" defTabSz="914400" rtl="0" eaLnBrk="1" latinLnBrk="0" hangingPunct="1">
              <a:lnSpc>
                <a:spcPct val="100000"/>
              </a:lnSpc>
              <a:spcBef>
                <a:spcPts val="500"/>
              </a:spcBef>
              <a:buClr>
                <a:schemeClr val="tx1"/>
              </a:buClr>
              <a:buFont typeface="Arial" panose="020B0604020202020204" pitchFamily="34" charset="0"/>
              <a:buChar char="•"/>
              <a:tabLst/>
              <a:defRPr sz="2000" kern="1200">
                <a:solidFill>
                  <a:schemeClr val="tx1"/>
                </a:solidFill>
                <a:latin typeface="+mn-lt"/>
                <a:ea typeface="+mn-ea"/>
                <a:cs typeface="+mn-cs"/>
              </a:defRPr>
            </a:lvl3pPr>
            <a:lvl4pPr marL="1025525" indent="-304800" algn="l" defTabSz="914400" rtl="0" eaLnBrk="1" latinLnBrk="0" hangingPunct="1">
              <a:lnSpc>
                <a:spcPct val="100000"/>
              </a:lnSpc>
              <a:spcBef>
                <a:spcPts val="500"/>
              </a:spcBef>
              <a:buClr>
                <a:schemeClr val="tx1"/>
              </a:buClr>
              <a:buFont typeface="Systemschrift Normal"/>
              <a:buChar char="⁃"/>
              <a:tabLst/>
              <a:defRPr sz="2000" kern="1200">
                <a:solidFill>
                  <a:schemeClr val="tx1"/>
                </a:solidFill>
                <a:latin typeface="+mn-lt"/>
                <a:ea typeface="+mn-ea"/>
                <a:cs typeface="+mn-cs"/>
              </a:defRPr>
            </a:lvl4pPr>
            <a:lvl5pPr marL="1381125" indent="-355600" algn="l" defTabSz="914400" rtl="0" eaLnBrk="1" latinLnBrk="0" hangingPunct="1">
              <a:lnSpc>
                <a:spcPct val="100000"/>
              </a:lnSpc>
              <a:spcBef>
                <a:spcPts val="500"/>
              </a:spcBef>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lumMod val="50000"/>
                  </a:schemeClr>
                </a:solidFill>
              </a:rPr>
              <a:t>Korrekte Entsorgung</a:t>
            </a:r>
          </a:p>
          <a:p>
            <a:pPr marL="342900" indent="-342900">
              <a:buFont typeface="Arial" panose="020B0604020202020204" pitchFamily="34" charset="0"/>
              <a:buChar char="•"/>
            </a:pPr>
            <a:r>
              <a:rPr lang="de-DE" dirty="0">
                <a:solidFill>
                  <a:schemeClr val="tx1">
                    <a:lumMod val="50000"/>
                  </a:schemeClr>
                </a:solidFill>
              </a:rPr>
              <a:t>Elektroschrott</a:t>
            </a:r>
          </a:p>
          <a:p>
            <a:pPr marL="342900" indent="-342900">
              <a:buFont typeface="Arial" panose="020B0604020202020204" pitchFamily="34" charset="0"/>
              <a:buChar char="•"/>
            </a:pPr>
            <a:r>
              <a:rPr lang="de-DE" dirty="0">
                <a:solidFill>
                  <a:schemeClr val="tx1">
                    <a:lumMod val="50000"/>
                  </a:schemeClr>
                </a:solidFill>
              </a:rPr>
              <a:t>Rückgabe bei der Verkaufsstelle</a:t>
            </a:r>
            <a:br>
              <a:rPr lang="de-DE" dirty="0">
                <a:solidFill>
                  <a:schemeClr val="tx1">
                    <a:lumMod val="50000"/>
                  </a:schemeClr>
                </a:solidFill>
              </a:rPr>
            </a:br>
            <a:endParaRPr lang="de-DE" dirty="0">
              <a:solidFill>
                <a:schemeClr val="tx1">
                  <a:lumMod val="50000"/>
                </a:schemeClr>
              </a:solidFill>
            </a:endParaRPr>
          </a:p>
          <a:p>
            <a:pPr marL="342900" indent="-342900">
              <a:buFont typeface="Wingdings" panose="05000000000000000000" pitchFamily="2" charset="2"/>
              <a:buChar char="Ø"/>
            </a:pPr>
            <a:r>
              <a:rPr lang="de-DE" dirty="0">
                <a:solidFill>
                  <a:schemeClr val="tx1">
                    <a:lumMod val="50000"/>
                  </a:schemeClr>
                </a:solidFill>
              </a:rPr>
              <a:t>Kann recycelt werden</a:t>
            </a:r>
          </a:p>
          <a:p>
            <a:endParaRPr lang="de-DE" dirty="0"/>
          </a:p>
        </p:txBody>
      </p:sp>
      <p:sp>
        <p:nvSpPr>
          <p:cNvPr id="10" name="Inhaltsplatzhalter 2">
            <a:extLst>
              <a:ext uri="{FF2B5EF4-FFF2-40B4-BE49-F238E27FC236}">
                <a16:creationId xmlns:a16="http://schemas.microsoft.com/office/drawing/2014/main" id="{905F06D3-4378-A854-69B2-A369F019C15C}"/>
              </a:ext>
            </a:extLst>
          </p:cNvPr>
          <p:cNvSpPr txBox="1">
            <a:spLocks/>
          </p:cNvSpPr>
          <p:nvPr/>
        </p:nvSpPr>
        <p:spPr>
          <a:xfrm>
            <a:off x="7163460" y="1156527"/>
            <a:ext cx="4918479" cy="230187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365125" indent="-355600" algn="l" defTabSz="914400" rtl="0" eaLnBrk="1" latinLnBrk="0" hangingPunct="1">
              <a:lnSpc>
                <a:spcPct val="100000"/>
              </a:lnSpc>
              <a:spcBef>
                <a:spcPts val="500"/>
              </a:spcBef>
              <a:buClr>
                <a:schemeClr val="tx1"/>
              </a:buClr>
              <a:buFont typeface="Systemschrift Normal"/>
              <a:buChar char="⁃"/>
              <a:tabLst/>
              <a:defRPr sz="2000" kern="1200">
                <a:solidFill>
                  <a:schemeClr val="tx1"/>
                </a:solidFill>
                <a:latin typeface="+mn-lt"/>
                <a:ea typeface="+mn-ea"/>
                <a:cs typeface="+mn-cs"/>
              </a:defRPr>
            </a:lvl2pPr>
            <a:lvl3pPr marL="720725" indent="-354013" algn="l" defTabSz="914400" rtl="0" eaLnBrk="1" latinLnBrk="0" hangingPunct="1">
              <a:lnSpc>
                <a:spcPct val="100000"/>
              </a:lnSpc>
              <a:spcBef>
                <a:spcPts val="500"/>
              </a:spcBef>
              <a:buClr>
                <a:schemeClr val="tx1"/>
              </a:buClr>
              <a:buFont typeface="Arial" panose="020B0604020202020204" pitchFamily="34" charset="0"/>
              <a:buChar char="•"/>
              <a:tabLst/>
              <a:defRPr sz="2000" kern="1200">
                <a:solidFill>
                  <a:schemeClr val="tx1"/>
                </a:solidFill>
                <a:latin typeface="+mn-lt"/>
                <a:ea typeface="+mn-ea"/>
                <a:cs typeface="+mn-cs"/>
              </a:defRPr>
            </a:lvl3pPr>
            <a:lvl4pPr marL="1025525" indent="-304800" algn="l" defTabSz="914400" rtl="0" eaLnBrk="1" latinLnBrk="0" hangingPunct="1">
              <a:lnSpc>
                <a:spcPct val="100000"/>
              </a:lnSpc>
              <a:spcBef>
                <a:spcPts val="500"/>
              </a:spcBef>
              <a:buClr>
                <a:schemeClr val="tx1"/>
              </a:buClr>
              <a:buFont typeface="Systemschrift Normal"/>
              <a:buChar char="⁃"/>
              <a:tabLst/>
              <a:defRPr sz="2000" kern="1200">
                <a:solidFill>
                  <a:schemeClr val="tx1"/>
                </a:solidFill>
                <a:latin typeface="+mn-lt"/>
                <a:ea typeface="+mn-ea"/>
                <a:cs typeface="+mn-cs"/>
              </a:defRPr>
            </a:lvl4pPr>
            <a:lvl5pPr marL="1381125" indent="-355600" algn="l" defTabSz="914400" rtl="0" eaLnBrk="1" latinLnBrk="0" hangingPunct="1">
              <a:lnSpc>
                <a:spcPct val="100000"/>
              </a:lnSpc>
              <a:spcBef>
                <a:spcPts val="500"/>
              </a:spcBef>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lumMod val="50000"/>
                  </a:schemeClr>
                </a:solidFill>
              </a:rPr>
              <a:t>Falsche Entsorgung</a:t>
            </a:r>
          </a:p>
          <a:p>
            <a:pPr marL="342900" indent="-342900">
              <a:buFont typeface="Arial" panose="020B0604020202020204" pitchFamily="34" charset="0"/>
              <a:buChar char="•"/>
            </a:pPr>
            <a:r>
              <a:rPr lang="de-DE" dirty="0">
                <a:solidFill>
                  <a:schemeClr val="tx1">
                    <a:lumMod val="50000"/>
                  </a:schemeClr>
                </a:solidFill>
              </a:rPr>
              <a:t>Hausmüll</a:t>
            </a:r>
          </a:p>
          <a:p>
            <a:pPr marL="342900" indent="-342900">
              <a:buFont typeface="Arial" panose="020B0604020202020204" pitchFamily="34" charset="0"/>
              <a:buChar char="•"/>
            </a:pPr>
            <a:r>
              <a:rPr lang="de-DE" dirty="0">
                <a:solidFill>
                  <a:schemeClr val="tx1">
                    <a:lumMod val="50000"/>
                  </a:schemeClr>
                </a:solidFill>
              </a:rPr>
              <a:t>Umwelt</a:t>
            </a:r>
          </a:p>
        </p:txBody>
      </p:sp>
      <p:pic>
        <p:nvPicPr>
          <p:cNvPr id="13" name="Grafik 12">
            <a:extLst>
              <a:ext uri="{FF2B5EF4-FFF2-40B4-BE49-F238E27FC236}">
                <a16:creationId xmlns:a16="http://schemas.microsoft.com/office/drawing/2014/main" id="{AFA7F59C-9EA5-DF45-17FA-B426A20066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4962" y="451212"/>
            <a:ext cx="574651" cy="574651"/>
          </a:xfrm>
          <a:prstGeom prst="rect">
            <a:avLst/>
          </a:prstGeom>
        </p:spPr>
      </p:pic>
      <p:pic>
        <p:nvPicPr>
          <p:cNvPr id="14" name="Grafik 13">
            <a:extLst>
              <a:ext uri="{FF2B5EF4-FFF2-40B4-BE49-F238E27FC236}">
                <a16:creationId xmlns:a16="http://schemas.microsoft.com/office/drawing/2014/main" id="{7873BD0D-4FA9-AF2F-7C2C-45654B6D3E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4962" y="3791048"/>
            <a:ext cx="624448" cy="624448"/>
          </a:xfrm>
          <a:prstGeom prst="rect">
            <a:avLst/>
          </a:prstGeom>
        </p:spPr>
      </p:pic>
      <p:pic>
        <p:nvPicPr>
          <p:cNvPr id="4098" name="Picture 2" descr="Einweg-E-Zigaretten: Warum Vapes verboten werden müssen - DER SPIEGEL">
            <a:extLst>
              <a:ext uri="{FF2B5EF4-FFF2-40B4-BE49-F238E27FC236}">
                <a16:creationId xmlns:a16="http://schemas.microsoft.com/office/drawing/2014/main" id="{ABC60BC7-8AC4-D034-C98F-E397001494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 t="36883" r="-1" b="8460"/>
          <a:stretch/>
        </p:blipFill>
        <p:spPr bwMode="auto">
          <a:xfrm>
            <a:off x="1063600" y="4897538"/>
            <a:ext cx="4755848" cy="159533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490B2E99-4DC8-DA78-C769-3F6DDE94885C}"/>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12</a:t>
            </a:fld>
            <a:endParaRPr lang="de-CH" dirty="0"/>
          </a:p>
        </p:txBody>
      </p:sp>
    </p:spTree>
    <p:extLst>
      <p:ext uri="{BB962C8B-B14F-4D97-AF65-F5344CB8AC3E}">
        <p14:creationId xmlns:p14="http://schemas.microsoft.com/office/powerpoint/2010/main" val="283105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C2171D-FBB3-83F0-91F7-53BC717F21E8}"/>
              </a:ext>
            </a:extLst>
          </p:cNvPr>
          <p:cNvSpPr>
            <a:spLocks noGrp="1"/>
          </p:cNvSpPr>
          <p:nvPr>
            <p:ph type="title"/>
          </p:nvPr>
        </p:nvSpPr>
        <p:spPr/>
        <p:txBody>
          <a:bodyPr/>
          <a:lstStyle/>
          <a:p>
            <a:r>
              <a:rPr lang="de-CH" dirty="0" err="1">
                <a:solidFill>
                  <a:srgbClr val="009E4D"/>
                </a:solidFill>
              </a:rPr>
              <a:t>Vapes</a:t>
            </a:r>
            <a:r>
              <a:rPr lang="de-CH" dirty="0">
                <a:solidFill>
                  <a:srgbClr val="009E4D"/>
                </a:solidFill>
              </a:rPr>
              <a:t>: Gesundheit und Umwelt</a:t>
            </a:r>
            <a:br>
              <a:rPr lang="de-CH" dirty="0">
                <a:solidFill>
                  <a:srgbClr val="009E4D"/>
                </a:solidFill>
              </a:rPr>
            </a:br>
            <a:endParaRPr lang="de-CH" dirty="0"/>
          </a:p>
        </p:txBody>
      </p:sp>
      <p:sp>
        <p:nvSpPr>
          <p:cNvPr id="4" name="Foliennummernplatzhalter 3">
            <a:extLst>
              <a:ext uri="{FF2B5EF4-FFF2-40B4-BE49-F238E27FC236}">
                <a16:creationId xmlns:a16="http://schemas.microsoft.com/office/drawing/2014/main" id="{CE696A02-294A-A51B-E9F8-8851BB7A8A71}"/>
              </a:ext>
            </a:extLst>
          </p:cNvPr>
          <p:cNvSpPr>
            <a:spLocks noGrp="1"/>
          </p:cNvSpPr>
          <p:nvPr>
            <p:ph type="sldNum" sz="quarter" idx="12"/>
          </p:nvPr>
        </p:nvSpPr>
        <p:spPr/>
        <p:txBody>
          <a:bodyPr/>
          <a:lstStyle/>
          <a:p>
            <a:fld id="{38B91256-E139-41CF-A14F-CA0CE98C858D}" type="slidenum">
              <a:rPr lang="de-CH" smtClean="0"/>
              <a:t>13</a:t>
            </a:fld>
            <a:endParaRPr lang="de-CH"/>
          </a:p>
        </p:txBody>
      </p:sp>
      <p:pic>
        <p:nvPicPr>
          <p:cNvPr id="5" name="Die_Vape_Gesundheit_und_Umwelt_die_versteckten_Risiken_von_Vaping">
            <a:hlinkClick r:id="" action="ppaction://media"/>
            <a:extLst>
              <a:ext uri="{FF2B5EF4-FFF2-40B4-BE49-F238E27FC236}">
                <a16:creationId xmlns:a16="http://schemas.microsoft.com/office/drawing/2014/main" id="{FC4D3042-B5B8-8C3B-938D-88BC0D9A89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9005" y="1481462"/>
            <a:ext cx="8693990" cy="4890259"/>
          </a:xfrm>
          <a:prstGeom prst="rect">
            <a:avLst/>
          </a:prstGeom>
        </p:spPr>
      </p:pic>
      <p:sp>
        <p:nvSpPr>
          <p:cNvPr id="7" name="Titel 1">
            <a:extLst>
              <a:ext uri="{FF2B5EF4-FFF2-40B4-BE49-F238E27FC236}">
                <a16:creationId xmlns:a16="http://schemas.microsoft.com/office/drawing/2014/main" id="{9146EF86-8DAE-9C7A-F75E-933F38423DC2}"/>
              </a:ext>
            </a:extLst>
          </p:cNvPr>
          <p:cNvSpPr txBox="1">
            <a:spLocks/>
          </p:cNvSpPr>
          <p:nvPr/>
        </p:nvSpPr>
        <p:spPr>
          <a:xfrm>
            <a:off x="916800" y="468926"/>
            <a:ext cx="11275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2800" b="1" i="0" u="none" strike="noStrike" kern="1200" cap="none" spc="0" normalizeH="0" baseline="0" noProof="0" dirty="0">
              <a:ln>
                <a:noFill/>
              </a:ln>
              <a:solidFill>
                <a:srgbClr val="009E4D"/>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885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18D79-611A-49D9-A99E-648F0B83EC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17023D-F0A3-E83B-987E-A282EB21A862}"/>
              </a:ext>
            </a:extLst>
          </p:cNvPr>
          <p:cNvSpPr>
            <a:spLocks noGrp="1"/>
          </p:cNvSpPr>
          <p:nvPr>
            <p:ph type="title"/>
          </p:nvPr>
        </p:nvSpPr>
        <p:spPr/>
        <p:txBody>
          <a:bodyPr/>
          <a:lstStyle/>
          <a:p>
            <a:r>
              <a:rPr lang="de-CH" dirty="0"/>
              <a:t>Nikotin und dessen Auswirkungen</a:t>
            </a:r>
          </a:p>
        </p:txBody>
      </p:sp>
      <p:sp>
        <p:nvSpPr>
          <p:cNvPr id="3" name="Inhaltsplatzhalter 2">
            <a:extLst>
              <a:ext uri="{FF2B5EF4-FFF2-40B4-BE49-F238E27FC236}">
                <a16:creationId xmlns:a16="http://schemas.microsoft.com/office/drawing/2014/main" id="{746F2597-A1B7-1C00-FCEE-F3D3CD55803B}"/>
              </a:ext>
            </a:extLst>
          </p:cNvPr>
          <p:cNvSpPr>
            <a:spLocks noGrp="1"/>
          </p:cNvSpPr>
          <p:nvPr>
            <p:ph sz="half" idx="1"/>
          </p:nvPr>
        </p:nvSpPr>
        <p:spPr>
          <a:xfrm>
            <a:off x="330064" y="1825625"/>
            <a:ext cx="3557533" cy="4351338"/>
          </a:xfrm>
        </p:spPr>
        <p:txBody>
          <a:bodyPr>
            <a:normAutofit/>
          </a:bodyPr>
          <a:lstStyle/>
          <a:p>
            <a:r>
              <a:rPr lang="de-CH" b="1" dirty="0">
                <a:solidFill>
                  <a:schemeClr val="tx1">
                    <a:lumMod val="50000"/>
                  </a:schemeClr>
                </a:solidFill>
              </a:rPr>
              <a:t>Was ist Nikotin?</a:t>
            </a:r>
          </a:p>
          <a:p>
            <a:pPr marL="342900" indent="-342900">
              <a:buFont typeface="Arial" panose="020B0604020202020204" pitchFamily="34" charset="0"/>
              <a:buChar char="•"/>
            </a:pPr>
            <a:r>
              <a:rPr lang="de-CH" dirty="0">
                <a:solidFill>
                  <a:schemeClr val="tx1">
                    <a:lumMod val="50000"/>
                  </a:schemeClr>
                </a:solidFill>
              </a:rPr>
              <a:t>natürliches Insektizid der Tabakpflanze</a:t>
            </a:r>
          </a:p>
          <a:p>
            <a:pPr marL="342900" indent="-342900">
              <a:buFont typeface="Arial" panose="020B0604020202020204" pitchFamily="34" charset="0"/>
              <a:buChar char="•"/>
            </a:pPr>
            <a:r>
              <a:rPr lang="de-CH" dirty="0">
                <a:solidFill>
                  <a:schemeClr val="tx1">
                    <a:lumMod val="50000"/>
                  </a:schemeClr>
                </a:solidFill>
              </a:rPr>
              <a:t>Nervengift</a:t>
            </a:r>
          </a:p>
          <a:p>
            <a:pPr marL="708025" lvl="1" indent="-342900">
              <a:buFont typeface="Arial" panose="020B0604020202020204" pitchFamily="34" charset="0"/>
              <a:buChar char="•"/>
            </a:pPr>
            <a:r>
              <a:rPr lang="de-CH" dirty="0">
                <a:solidFill>
                  <a:schemeClr val="tx1">
                    <a:lumMod val="50000"/>
                  </a:schemeClr>
                </a:solidFill>
              </a:rPr>
              <a:t>kann zu Vergiftungs-erscheinungen führen</a:t>
            </a:r>
          </a:p>
        </p:txBody>
      </p:sp>
      <p:sp>
        <p:nvSpPr>
          <p:cNvPr id="4" name="Inhaltsplatzhalter 3">
            <a:extLst>
              <a:ext uri="{FF2B5EF4-FFF2-40B4-BE49-F238E27FC236}">
                <a16:creationId xmlns:a16="http://schemas.microsoft.com/office/drawing/2014/main" id="{88D108D0-1271-A56F-C738-9BB428D61181}"/>
              </a:ext>
            </a:extLst>
          </p:cNvPr>
          <p:cNvSpPr>
            <a:spLocks noGrp="1"/>
          </p:cNvSpPr>
          <p:nvPr>
            <p:ph sz="half" idx="13"/>
          </p:nvPr>
        </p:nvSpPr>
        <p:spPr>
          <a:xfrm>
            <a:off x="4105332" y="1812012"/>
            <a:ext cx="4319340" cy="4351338"/>
          </a:xfrm>
        </p:spPr>
        <p:txBody>
          <a:bodyPr>
            <a:normAutofit/>
          </a:bodyPr>
          <a:lstStyle/>
          <a:p>
            <a:r>
              <a:rPr lang="de-CH" b="1" dirty="0">
                <a:solidFill>
                  <a:schemeClr val="tx1">
                    <a:lumMod val="50000"/>
                  </a:schemeClr>
                </a:solidFill>
              </a:rPr>
              <a:t>Körperliche Auswirkungen</a:t>
            </a:r>
          </a:p>
          <a:p>
            <a:pPr marL="342900" indent="-342900">
              <a:buFont typeface="Arial" panose="020B0604020202020204" pitchFamily="34" charset="0"/>
              <a:buChar char="•"/>
            </a:pPr>
            <a:r>
              <a:rPr lang="de-CH" dirty="0">
                <a:solidFill>
                  <a:schemeClr val="tx1">
                    <a:lumMod val="50000"/>
                  </a:schemeClr>
                </a:solidFill>
              </a:rPr>
              <a:t>schlechtere Durchblutung</a:t>
            </a:r>
          </a:p>
          <a:p>
            <a:pPr marL="342900" indent="-342900">
              <a:buFont typeface="Arial" panose="020B0604020202020204" pitchFamily="34" charset="0"/>
              <a:buChar char="•"/>
            </a:pPr>
            <a:r>
              <a:rPr lang="de-CH" dirty="0">
                <a:solidFill>
                  <a:schemeClr val="tx1">
                    <a:lumMod val="50000"/>
                  </a:schemeClr>
                </a:solidFill>
              </a:rPr>
              <a:t>Verengung der Blutgefässe (Bluthochdruck und Gefahr </a:t>
            </a:r>
            <a:br>
              <a:rPr lang="de-CH" dirty="0">
                <a:solidFill>
                  <a:schemeClr val="tx1">
                    <a:lumMod val="50000"/>
                  </a:schemeClr>
                </a:solidFill>
              </a:rPr>
            </a:br>
            <a:r>
              <a:rPr lang="de-CH" dirty="0">
                <a:solidFill>
                  <a:schemeClr val="tx1">
                    <a:lumMod val="50000"/>
                  </a:schemeClr>
                </a:solidFill>
              </a:rPr>
              <a:t>für Thrombosen)</a:t>
            </a:r>
          </a:p>
          <a:p>
            <a:pPr marL="342900" indent="-342900">
              <a:buFont typeface="Arial" panose="020B0604020202020204" pitchFamily="34" charset="0"/>
              <a:buChar char="•"/>
            </a:pPr>
            <a:r>
              <a:rPr lang="de-CH" dirty="0">
                <a:solidFill>
                  <a:schemeClr val="tx1">
                    <a:lumMod val="50000"/>
                  </a:schemeClr>
                </a:solidFill>
              </a:rPr>
              <a:t>erhöht das Risiko für Lungenerkrankungen, Krebs </a:t>
            </a:r>
            <a:br>
              <a:rPr lang="de-CH" dirty="0">
                <a:solidFill>
                  <a:schemeClr val="tx1">
                    <a:lumMod val="50000"/>
                  </a:schemeClr>
                </a:solidFill>
              </a:rPr>
            </a:br>
            <a:r>
              <a:rPr lang="de-CH" dirty="0">
                <a:solidFill>
                  <a:schemeClr val="tx1">
                    <a:lumMod val="50000"/>
                  </a:schemeClr>
                </a:solidFill>
              </a:rPr>
              <a:t>und Herz-Kreislauf-Erkrankungen</a:t>
            </a:r>
          </a:p>
        </p:txBody>
      </p:sp>
      <p:sp>
        <p:nvSpPr>
          <p:cNvPr id="5" name="Inhaltsplatzhalter 4">
            <a:extLst>
              <a:ext uri="{FF2B5EF4-FFF2-40B4-BE49-F238E27FC236}">
                <a16:creationId xmlns:a16="http://schemas.microsoft.com/office/drawing/2014/main" id="{2DE18B87-789F-893B-9C28-A7314B9023DB}"/>
              </a:ext>
            </a:extLst>
          </p:cNvPr>
          <p:cNvSpPr>
            <a:spLocks noGrp="1"/>
          </p:cNvSpPr>
          <p:nvPr>
            <p:ph sz="half" idx="14"/>
          </p:nvPr>
        </p:nvSpPr>
        <p:spPr>
          <a:xfrm>
            <a:off x="8077274" y="1812012"/>
            <a:ext cx="3858053" cy="4351338"/>
          </a:xfrm>
        </p:spPr>
        <p:txBody>
          <a:bodyPr/>
          <a:lstStyle/>
          <a:p>
            <a:r>
              <a:rPr lang="de-CH" b="1" dirty="0">
                <a:solidFill>
                  <a:schemeClr val="tx1">
                    <a:lumMod val="50000"/>
                  </a:schemeClr>
                </a:solidFill>
              </a:rPr>
              <a:t>Neurologische  Auswirkungen</a:t>
            </a:r>
          </a:p>
          <a:p>
            <a:pPr marL="342900" indent="-342900">
              <a:buFont typeface="Arial" panose="020B0604020202020204" pitchFamily="34" charset="0"/>
              <a:buChar char="•"/>
            </a:pPr>
            <a:r>
              <a:rPr lang="de-CH" dirty="0">
                <a:solidFill>
                  <a:schemeClr val="tx1">
                    <a:lumMod val="50000"/>
                  </a:schemeClr>
                </a:solidFill>
              </a:rPr>
              <a:t>führt zu bleibenden Schäden im Gehirn </a:t>
            </a:r>
          </a:p>
          <a:p>
            <a:pPr marL="708025" lvl="1" indent="-342900">
              <a:buFont typeface="Arial" panose="020B0604020202020204" pitchFamily="34" charset="0"/>
              <a:buChar char="•"/>
            </a:pPr>
            <a:r>
              <a:rPr lang="de-CH" dirty="0">
                <a:solidFill>
                  <a:schemeClr val="tx1">
                    <a:lumMod val="50000"/>
                  </a:schemeClr>
                </a:solidFill>
              </a:rPr>
              <a:t>Gedächtnisverlust</a:t>
            </a:r>
          </a:p>
          <a:p>
            <a:pPr marL="708025" lvl="1" indent="-342900">
              <a:buFont typeface="Arial" panose="020B0604020202020204" pitchFamily="34" charset="0"/>
              <a:buChar char="•"/>
            </a:pPr>
            <a:r>
              <a:rPr lang="de-CH" dirty="0">
                <a:solidFill>
                  <a:schemeClr val="tx1">
                    <a:lumMod val="50000"/>
                  </a:schemeClr>
                </a:solidFill>
              </a:rPr>
              <a:t>Lernschwäche</a:t>
            </a:r>
          </a:p>
          <a:p>
            <a:pPr marL="708025" lvl="1" indent="-342900">
              <a:buFont typeface="Arial" panose="020B0604020202020204" pitchFamily="34" charset="0"/>
              <a:buChar char="•"/>
            </a:pPr>
            <a:r>
              <a:rPr lang="de-CH" dirty="0">
                <a:solidFill>
                  <a:schemeClr val="tx1">
                    <a:lumMod val="50000"/>
                  </a:schemeClr>
                </a:solidFill>
              </a:rPr>
              <a:t>Konzentrationsschwäche</a:t>
            </a:r>
          </a:p>
        </p:txBody>
      </p:sp>
      <p:pic>
        <p:nvPicPr>
          <p:cNvPr id="7" name="Grafik 6" descr="Herz Organ Silhouette">
            <a:extLst>
              <a:ext uri="{FF2B5EF4-FFF2-40B4-BE49-F238E27FC236}">
                <a16:creationId xmlns:a16="http://schemas.microsoft.com/office/drawing/2014/main" id="{4D5999CE-4208-1307-AB5B-B128604C97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7250" y="4908056"/>
            <a:ext cx="1557500" cy="1557500"/>
          </a:xfrm>
          <a:prstGeom prst="rect">
            <a:avLst/>
          </a:prstGeom>
        </p:spPr>
      </p:pic>
      <p:pic>
        <p:nvPicPr>
          <p:cNvPr id="9" name="Grafik 8" descr="Gehirn Silhouette">
            <a:extLst>
              <a:ext uri="{FF2B5EF4-FFF2-40B4-BE49-F238E27FC236}">
                <a16:creationId xmlns:a16="http://schemas.microsoft.com/office/drawing/2014/main" id="{D5DFFA6E-4C79-3D70-30BF-BC899BD6F2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0268" y="4411287"/>
            <a:ext cx="1752063" cy="1752063"/>
          </a:xfrm>
          <a:prstGeom prst="rect">
            <a:avLst/>
          </a:prstGeom>
        </p:spPr>
      </p:pic>
      <p:pic>
        <p:nvPicPr>
          <p:cNvPr id="11" name="Grafik 10" descr="Rauchen Silhouette">
            <a:extLst>
              <a:ext uri="{FF2B5EF4-FFF2-40B4-BE49-F238E27FC236}">
                <a16:creationId xmlns:a16="http://schemas.microsoft.com/office/drawing/2014/main" id="{E437CDA5-913A-659A-1439-3E50C4CBD1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915" y="4485165"/>
            <a:ext cx="1691798" cy="1691798"/>
          </a:xfrm>
          <a:prstGeom prst="rect">
            <a:avLst/>
          </a:prstGeom>
        </p:spPr>
      </p:pic>
      <p:sp>
        <p:nvSpPr>
          <p:cNvPr id="6" name="Foliennummernplatzhalter 3">
            <a:extLst>
              <a:ext uri="{FF2B5EF4-FFF2-40B4-BE49-F238E27FC236}">
                <a16:creationId xmlns:a16="http://schemas.microsoft.com/office/drawing/2014/main" id="{D4E862C8-6150-56D0-4853-DB693DB8F6CA}"/>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14</a:t>
            </a:fld>
            <a:endParaRPr lang="de-CH" dirty="0"/>
          </a:p>
        </p:txBody>
      </p:sp>
    </p:spTree>
    <p:extLst>
      <p:ext uri="{BB962C8B-B14F-4D97-AF65-F5344CB8AC3E}">
        <p14:creationId xmlns:p14="http://schemas.microsoft.com/office/powerpoint/2010/main" val="24050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913FE-48C7-42EB-8B31-E64DDBB7CF05}"/>
              </a:ext>
            </a:extLst>
          </p:cNvPr>
          <p:cNvSpPr>
            <a:spLocks noGrp="1"/>
          </p:cNvSpPr>
          <p:nvPr>
            <p:ph type="title"/>
          </p:nvPr>
        </p:nvSpPr>
        <p:spPr/>
        <p:txBody>
          <a:bodyPr anchor="b">
            <a:normAutofit/>
          </a:bodyPr>
          <a:lstStyle/>
          <a:p>
            <a:r>
              <a:rPr lang="de-CH" dirty="0"/>
              <a:t>Was passiert bei einer Sucht?</a:t>
            </a:r>
            <a:br>
              <a:rPr lang="de-CH" dirty="0"/>
            </a:br>
            <a:endParaRPr lang="de-CH" dirty="0"/>
          </a:p>
        </p:txBody>
      </p:sp>
      <p:pic>
        <p:nvPicPr>
          <p:cNvPr id="20" name="Inhaltsplatzhalter 19">
            <a:extLst>
              <a:ext uri="{FF2B5EF4-FFF2-40B4-BE49-F238E27FC236}">
                <a16:creationId xmlns:a16="http://schemas.microsoft.com/office/drawing/2014/main" id="{DF5A38C9-26F6-62AF-2E87-4A823AC21AE4}"/>
              </a:ext>
            </a:extLst>
          </p:cNvPr>
          <p:cNvPicPr>
            <a:picLocks noGrp="1" noChangeAspect="1"/>
          </p:cNvPicPr>
          <p:nvPr>
            <p:ph idx="1"/>
          </p:nvPr>
        </p:nvPicPr>
        <p:blipFill rotWithShape="1">
          <a:blip r:embed="rId3"/>
          <a:srcRect r="4485" b="8664"/>
          <a:stretch/>
        </p:blipFill>
        <p:spPr>
          <a:xfrm>
            <a:off x="4689045" y="2805059"/>
            <a:ext cx="2438828" cy="2220567"/>
          </a:xfrm>
          <a:prstGeom prst="rect">
            <a:avLst/>
          </a:prstGeom>
        </p:spPr>
      </p:pic>
      <p:grpSp>
        <p:nvGrpSpPr>
          <p:cNvPr id="6" name="Gruppieren 5">
            <a:extLst>
              <a:ext uri="{FF2B5EF4-FFF2-40B4-BE49-F238E27FC236}">
                <a16:creationId xmlns:a16="http://schemas.microsoft.com/office/drawing/2014/main" id="{20DA718D-B1B0-4702-966C-CB41979B4375}"/>
              </a:ext>
            </a:extLst>
          </p:cNvPr>
          <p:cNvGrpSpPr/>
          <p:nvPr/>
        </p:nvGrpSpPr>
        <p:grpSpPr>
          <a:xfrm>
            <a:off x="2456054" y="1799580"/>
            <a:ext cx="7746036" cy="4447471"/>
            <a:chOff x="1441881" y="1066006"/>
            <a:chExt cx="9862146" cy="4893918"/>
          </a:xfrm>
          <a:solidFill>
            <a:srgbClr val="1F84B7"/>
          </a:solidFill>
        </p:grpSpPr>
        <p:sp>
          <p:nvSpPr>
            <p:cNvPr id="7" name="Freihandform 29">
              <a:extLst>
                <a:ext uri="{FF2B5EF4-FFF2-40B4-BE49-F238E27FC236}">
                  <a16:creationId xmlns:a16="http://schemas.microsoft.com/office/drawing/2014/main" id="{D9BF1421-B898-4B2D-96D4-7D1D347FA2C1}"/>
                </a:ext>
              </a:extLst>
            </p:cNvPr>
            <p:cNvSpPr/>
            <p:nvPr/>
          </p:nvSpPr>
          <p:spPr>
            <a:xfrm>
              <a:off x="4923367" y="4623106"/>
              <a:ext cx="2227197" cy="1102127"/>
            </a:xfrm>
            <a:prstGeom prst="roundRect">
              <a:avLst/>
            </a:prstGeom>
            <a:solidFill>
              <a:schemeClr val="accent1"/>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04287" tIns="104287" rIns="104287" bIns="104287" numCol="1" spcCol="1270" anchor="ctr" anchorCtr="0">
              <a:noAutofit/>
            </a:bodyPr>
            <a:lstStyle/>
            <a:p>
              <a:pPr algn="ctr" defTabSz="800100">
                <a:lnSpc>
                  <a:spcPct val="90000"/>
                </a:lnSpc>
                <a:spcBef>
                  <a:spcPct val="0"/>
                </a:spcBef>
                <a:spcAft>
                  <a:spcPct val="35000"/>
                </a:spcAft>
                <a:defRPr/>
              </a:pPr>
              <a:r>
                <a:rPr lang="de-CH" dirty="0">
                  <a:solidFill>
                    <a:schemeClr val="bg1"/>
                  </a:solidFill>
                  <a:latin typeface="Arial" panose="020B0604020202020204" pitchFamily="34" charset="0"/>
                  <a:cs typeface="Arial" panose="020B0604020202020204" pitchFamily="34" charset="0"/>
                </a:rPr>
                <a:t>Nikotingehalt sinkt langsam</a:t>
              </a:r>
            </a:p>
          </p:txBody>
        </p:sp>
        <p:sp>
          <p:nvSpPr>
            <p:cNvPr id="8" name="Freihandform 7">
              <a:extLst>
                <a:ext uri="{FF2B5EF4-FFF2-40B4-BE49-F238E27FC236}">
                  <a16:creationId xmlns:a16="http://schemas.microsoft.com/office/drawing/2014/main" id="{AA3DAC94-8ADA-4CAC-B17C-38AA3E66D249}"/>
                </a:ext>
              </a:extLst>
            </p:cNvPr>
            <p:cNvSpPr/>
            <p:nvPr/>
          </p:nvSpPr>
          <p:spPr>
            <a:xfrm>
              <a:off x="4923367" y="1066006"/>
              <a:ext cx="2166689" cy="1101641"/>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04287" tIns="104287" rIns="104287" bIns="104287" numCol="1" spcCol="1270" anchor="ctr" anchorCtr="0">
              <a:noAutofit/>
            </a:bodyPr>
            <a:lstStyle/>
            <a:p>
              <a:pPr algn="ctr" defTabSz="800100">
                <a:lnSpc>
                  <a:spcPct val="90000"/>
                </a:lnSpc>
                <a:spcBef>
                  <a:spcPct val="0"/>
                </a:spcBef>
                <a:spcAft>
                  <a:spcPct val="35000"/>
                </a:spcAft>
                <a:defRPr/>
              </a:pPr>
              <a:r>
                <a:rPr lang="de-CH" dirty="0">
                  <a:solidFill>
                    <a:schemeClr val="bg1"/>
                  </a:solidFill>
                  <a:latin typeface="Arial" panose="020B0604020202020204" pitchFamily="34" charset="0"/>
                  <a:cs typeface="Arial" panose="020B0604020202020204" pitchFamily="34" charset="0"/>
                </a:rPr>
                <a:t>Belohnungs-system wird aktiv</a:t>
              </a:r>
            </a:p>
          </p:txBody>
        </p:sp>
        <p:sp>
          <p:nvSpPr>
            <p:cNvPr id="9" name="Freihandform 8">
              <a:extLst>
                <a:ext uri="{FF2B5EF4-FFF2-40B4-BE49-F238E27FC236}">
                  <a16:creationId xmlns:a16="http://schemas.microsoft.com/office/drawing/2014/main" id="{EB1C4ABF-5873-461A-BC12-EB7385816436}"/>
                </a:ext>
              </a:extLst>
            </p:cNvPr>
            <p:cNvSpPr/>
            <p:nvPr/>
          </p:nvSpPr>
          <p:spPr>
            <a:xfrm>
              <a:off x="8088925" y="2974087"/>
              <a:ext cx="3215102" cy="1463451"/>
            </a:xfrm>
            <a:prstGeom prst="roundRect">
              <a:avLst/>
            </a:prstGeom>
            <a:solidFill>
              <a:schemeClr val="accent1"/>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367247" tIns="354755" rIns="367247" bIns="354755" numCol="1" spcCol="1270" anchor="ctr" anchorCtr="0">
              <a:noAutofit/>
            </a:bodyPr>
            <a:lstStyle/>
            <a:p>
              <a:pPr algn="ctr" defTabSz="800100">
                <a:lnSpc>
                  <a:spcPct val="90000"/>
                </a:lnSpc>
                <a:spcBef>
                  <a:spcPct val="0"/>
                </a:spcBef>
                <a:spcAft>
                  <a:spcPct val="35000"/>
                </a:spcAft>
                <a:defRPr/>
              </a:pPr>
              <a:r>
                <a:rPr lang="de-CH" dirty="0">
                  <a:solidFill>
                    <a:schemeClr val="bg1"/>
                  </a:solidFill>
                  <a:latin typeface="Arial" panose="020B0604020202020204" pitchFamily="34" charset="0"/>
                  <a:cs typeface="Arial" panose="020B0604020202020204" pitchFamily="34" charset="0"/>
                </a:rPr>
                <a:t>Glückshormone werden ausgeschüttet</a:t>
              </a:r>
            </a:p>
          </p:txBody>
        </p:sp>
        <p:sp>
          <p:nvSpPr>
            <p:cNvPr id="11" name="Nach oben gekrümmter Pfeil 23">
              <a:extLst>
                <a:ext uri="{FF2B5EF4-FFF2-40B4-BE49-F238E27FC236}">
                  <a16:creationId xmlns:a16="http://schemas.microsoft.com/office/drawing/2014/main" id="{7DB7731E-FCF7-44B5-AF71-1B1B9D50E00E}"/>
                </a:ext>
              </a:extLst>
            </p:cNvPr>
            <p:cNvSpPr/>
            <p:nvPr/>
          </p:nvSpPr>
          <p:spPr>
            <a:xfrm rot="11477097" flipV="1">
              <a:off x="2199462" y="4203304"/>
              <a:ext cx="6564598" cy="1756620"/>
            </a:xfrm>
            <a:prstGeom prst="curvedUpArrow">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e-CH">
                <a:solidFill>
                  <a:schemeClr val="bg1"/>
                </a:solidFill>
                <a:latin typeface="Calibri" panose="020F0502020204030204"/>
              </a:endParaRPr>
            </a:p>
          </p:txBody>
        </p:sp>
        <p:sp>
          <p:nvSpPr>
            <p:cNvPr id="12" name="Freihandform 20">
              <a:extLst>
                <a:ext uri="{FF2B5EF4-FFF2-40B4-BE49-F238E27FC236}">
                  <a16:creationId xmlns:a16="http://schemas.microsoft.com/office/drawing/2014/main" id="{A6D5BCD5-ED2D-46C8-A282-BC836CF98A72}"/>
                </a:ext>
              </a:extLst>
            </p:cNvPr>
            <p:cNvSpPr/>
            <p:nvPr/>
          </p:nvSpPr>
          <p:spPr>
            <a:xfrm rot="19856113">
              <a:off x="3139620" y="1774646"/>
              <a:ext cx="1313013" cy="420580"/>
            </a:xfrm>
            <a:custGeom>
              <a:avLst/>
              <a:gdLst>
                <a:gd name="connsiteX0" fmla="*/ 0 w 174280"/>
                <a:gd name="connsiteY0" fmla="*/ 34853 h 174266"/>
                <a:gd name="connsiteX1" fmla="*/ 87147 w 174280"/>
                <a:gd name="connsiteY1" fmla="*/ 34853 h 174266"/>
                <a:gd name="connsiteX2" fmla="*/ 87147 w 174280"/>
                <a:gd name="connsiteY2" fmla="*/ 0 h 174266"/>
                <a:gd name="connsiteX3" fmla="*/ 174280 w 174280"/>
                <a:gd name="connsiteY3" fmla="*/ 87133 h 174266"/>
                <a:gd name="connsiteX4" fmla="*/ 87147 w 174280"/>
                <a:gd name="connsiteY4" fmla="*/ 174266 h 174266"/>
                <a:gd name="connsiteX5" fmla="*/ 87147 w 174280"/>
                <a:gd name="connsiteY5" fmla="*/ 139413 h 174266"/>
                <a:gd name="connsiteX6" fmla="*/ 0 w 174280"/>
                <a:gd name="connsiteY6" fmla="*/ 139413 h 174266"/>
                <a:gd name="connsiteX7" fmla="*/ 0 w 174280"/>
                <a:gd name="connsiteY7" fmla="*/ 34853 h 17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280" h="174266">
                  <a:moveTo>
                    <a:pt x="0" y="34853"/>
                  </a:moveTo>
                  <a:lnTo>
                    <a:pt x="87147" y="34853"/>
                  </a:lnTo>
                  <a:lnTo>
                    <a:pt x="87147" y="0"/>
                  </a:lnTo>
                  <a:lnTo>
                    <a:pt x="174280" y="87133"/>
                  </a:lnTo>
                  <a:lnTo>
                    <a:pt x="87147" y="174266"/>
                  </a:lnTo>
                  <a:lnTo>
                    <a:pt x="87147" y="139413"/>
                  </a:lnTo>
                  <a:lnTo>
                    <a:pt x="0" y="139413"/>
                  </a:lnTo>
                  <a:lnTo>
                    <a:pt x="0" y="34853"/>
                  </a:lnTo>
                  <a:close/>
                </a:path>
              </a:pathLst>
            </a:custGeom>
            <a:solidFill>
              <a:schemeClr val="accent1"/>
            </a:solidFill>
            <a:ln w="3175">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34853" rIns="52280" bIns="34852" numCol="1" spcCol="1270" anchor="ctr" anchorCtr="0">
              <a:noAutofit/>
            </a:bodyPr>
            <a:lstStyle/>
            <a:p>
              <a:pPr algn="ctr" defTabSz="311150">
                <a:lnSpc>
                  <a:spcPct val="90000"/>
                </a:lnSpc>
                <a:spcBef>
                  <a:spcPct val="0"/>
                </a:spcBef>
                <a:spcAft>
                  <a:spcPct val="35000"/>
                </a:spcAft>
                <a:defRPr/>
              </a:pPr>
              <a:endParaRPr lang="de-DE" sz="700">
                <a:solidFill>
                  <a:schemeClr val="bg1"/>
                </a:solidFill>
                <a:latin typeface="Calibri" panose="020F0502020204030204"/>
              </a:endParaRPr>
            </a:p>
          </p:txBody>
        </p:sp>
        <p:sp>
          <p:nvSpPr>
            <p:cNvPr id="13" name="Freihandform 4">
              <a:extLst>
                <a:ext uri="{FF2B5EF4-FFF2-40B4-BE49-F238E27FC236}">
                  <a16:creationId xmlns:a16="http://schemas.microsoft.com/office/drawing/2014/main" id="{B3D6C758-32E5-451A-AB0A-7CBBA697ED5C}"/>
                </a:ext>
              </a:extLst>
            </p:cNvPr>
            <p:cNvSpPr/>
            <p:nvPr/>
          </p:nvSpPr>
          <p:spPr>
            <a:xfrm>
              <a:off x="1441881" y="2745758"/>
              <a:ext cx="2120289" cy="871503"/>
            </a:xfrm>
            <a:prstGeom prst="roundRect">
              <a:avLst/>
            </a:prstGeom>
            <a:solidFill>
              <a:schemeClr val="accent1"/>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04287" tIns="104287" rIns="104287" bIns="104287" numCol="1" spcCol="1270" anchor="ctr" anchorCtr="0">
              <a:noAutofit/>
            </a:bodyPr>
            <a:lstStyle/>
            <a:p>
              <a:pPr algn="ctr" defTabSz="800100">
                <a:lnSpc>
                  <a:spcPct val="90000"/>
                </a:lnSpc>
                <a:spcBef>
                  <a:spcPct val="0"/>
                </a:spcBef>
                <a:spcAft>
                  <a:spcPct val="35000"/>
                </a:spcAft>
                <a:defRPr/>
              </a:pPr>
              <a:r>
                <a:rPr lang="de-CH" dirty="0">
                  <a:solidFill>
                    <a:schemeClr val="bg1"/>
                  </a:solidFill>
                  <a:latin typeface="Arial" panose="020B0604020202020204" pitchFamily="34" charset="0"/>
                  <a:cs typeface="Arial" panose="020B0604020202020204" pitchFamily="34" charset="0"/>
                </a:rPr>
                <a:t>Nikotin</a:t>
              </a:r>
            </a:p>
          </p:txBody>
        </p:sp>
      </p:grpSp>
      <p:sp>
        <p:nvSpPr>
          <p:cNvPr id="15" name="Explosion: 14 Zacken 14">
            <a:extLst>
              <a:ext uri="{FF2B5EF4-FFF2-40B4-BE49-F238E27FC236}">
                <a16:creationId xmlns:a16="http://schemas.microsoft.com/office/drawing/2014/main" id="{3F7DA7CE-1C41-425E-A387-88BD5FE480CC}"/>
              </a:ext>
            </a:extLst>
          </p:cNvPr>
          <p:cNvSpPr/>
          <p:nvPr/>
        </p:nvSpPr>
        <p:spPr>
          <a:xfrm>
            <a:off x="2785875" y="4692746"/>
            <a:ext cx="2404646" cy="1329948"/>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a:solidFill>
                  <a:schemeClr val="bg1"/>
                </a:solidFill>
              </a:rPr>
              <a:t>Stress</a:t>
            </a:r>
          </a:p>
        </p:txBody>
      </p:sp>
      <p:sp>
        <p:nvSpPr>
          <p:cNvPr id="19" name="Freihandform 20">
            <a:extLst>
              <a:ext uri="{FF2B5EF4-FFF2-40B4-BE49-F238E27FC236}">
                <a16:creationId xmlns:a16="http://schemas.microsoft.com/office/drawing/2014/main" id="{81DDBB3D-D388-2E74-390D-FCBE4A01406E}"/>
              </a:ext>
            </a:extLst>
          </p:cNvPr>
          <p:cNvSpPr/>
          <p:nvPr/>
        </p:nvSpPr>
        <p:spPr>
          <a:xfrm rot="2690679">
            <a:off x="7444682" y="2626660"/>
            <a:ext cx="1031281" cy="382213"/>
          </a:xfrm>
          <a:custGeom>
            <a:avLst/>
            <a:gdLst>
              <a:gd name="connsiteX0" fmla="*/ 0 w 174280"/>
              <a:gd name="connsiteY0" fmla="*/ 34853 h 174266"/>
              <a:gd name="connsiteX1" fmla="*/ 87147 w 174280"/>
              <a:gd name="connsiteY1" fmla="*/ 34853 h 174266"/>
              <a:gd name="connsiteX2" fmla="*/ 87147 w 174280"/>
              <a:gd name="connsiteY2" fmla="*/ 0 h 174266"/>
              <a:gd name="connsiteX3" fmla="*/ 174280 w 174280"/>
              <a:gd name="connsiteY3" fmla="*/ 87133 h 174266"/>
              <a:gd name="connsiteX4" fmla="*/ 87147 w 174280"/>
              <a:gd name="connsiteY4" fmla="*/ 174266 h 174266"/>
              <a:gd name="connsiteX5" fmla="*/ 87147 w 174280"/>
              <a:gd name="connsiteY5" fmla="*/ 139413 h 174266"/>
              <a:gd name="connsiteX6" fmla="*/ 0 w 174280"/>
              <a:gd name="connsiteY6" fmla="*/ 139413 h 174266"/>
              <a:gd name="connsiteX7" fmla="*/ 0 w 174280"/>
              <a:gd name="connsiteY7" fmla="*/ 34853 h 17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280" h="174266">
                <a:moveTo>
                  <a:pt x="0" y="34853"/>
                </a:moveTo>
                <a:lnTo>
                  <a:pt x="87147" y="34853"/>
                </a:lnTo>
                <a:lnTo>
                  <a:pt x="87147" y="0"/>
                </a:lnTo>
                <a:lnTo>
                  <a:pt x="174280" y="87133"/>
                </a:lnTo>
                <a:lnTo>
                  <a:pt x="87147" y="174266"/>
                </a:lnTo>
                <a:lnTo>
                  <a:pt x="87147" y="139413"/>
                </a:lnTo>
                <a:lnTo>
                  <a:pt x="0" y="139413"/>
                </a:lnTo>
                <a:lnTo>
                  <a:pt x="0" y="34853"/>
                </a:lnTo>
                <a:close/>
              </a:path>
            </a:pathLst>
          </a:custGeom>
          <a:solidFill>
            <a:schemeClr val="accent1"/>
          </a:solidFill>
          <a:ln w="3175">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34853" rIns="52280" bIns="34852" numCol="1" spcCol="1270" anchor="ctr" anchorCtr="0">
            <a:noAutofit/>
          </a:bodyPr>
          <a:lstStyle/>
          <a:p>
            <a:pPr algn="ctr" defTabSz="311150">
              <a:lnSpc>
                <a:spcPct val="90000"/>
              </a:lnSpc>
              <a:spcBef>
                <a:spcPct val="0"/>
              </a:spcBef>
              <a:spcAft>
                <a:spcPct val="35000"/>
              </a:spcAft>
              <a:defRPr/>
            </a:pPr>
            <a:endParaRPr lang="de-DE" sz="700">
              <a:solidFill>
                <a:schemeClr val="bg1"/>
              </a:solidFill>
              <a:latin typeface="Calibri" panose="020F0502020204030204"/>
            </a:endParaRPr>
          </a:p>
        </p:txBody>
      </p:sp>
      <p:sp>
        <p:nvSpPr>
          <p:cNvPr id="3" name="Foliennummernplatzhalter 3">
            <a:extLst>
              <a:ext uri="{FF2B5EF4-FFF2-40B4-BE49-F238E27FC236}">
                <a16:creationId xmlns:a16="http://schemas.microsoft.com/office/drawing/2014/main" id="{D383766B-75E7-9BF3-4D53-1CD7B76D99EC}"/>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15</a:t>
            </a:fld>
            <a:endParaRPr lang="de-CH" dirty="0"/>
          </a:p>
        </p:txBody>
      </p:sp>
    </p:spTree>
    <p:extLst>
      <p:ext uri="{BB962C8B-B14F-4D97-AF65-F5344CB8AC3E}">
        <p14:creationId xmlns:p14="http://schemas.microsoft.com/office/powerpoint/2010/main" val="26893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BE32740-3433-EC2B-88E2-9D78E31AD1CF}"/>
              </a:ext>
            </a:extLst>
          </p:cNvPr>
          <p:cNvSpPr>
            <a:spLocks noGrp="1"/>
          </p:cNvSpPr>
          <p:nvPr>
            <p:ph type="title"/>
          </p:nvPr>
        </p:nvSpPr>
        <p:spPr/>
        <p:txBody>
          <a:bodyPr/>
          <a:lstStyle/>
          <a:p>
            <a:r>
              <a:rPr lang="de-CH" dirty="0">
                <a:solidFill>
                  <a:srgbClr val="009A47"/>
                </a:solidFill>
              </a:rPr>
              <a:t>Vorteile, wenn ich suchtfrei bleibe:</a:t>
            </a:r>
            <a:br>
              <a:rPr lang="de-CH" dirty="0">
                <a:solidFill>
                  <a:srgbClr val="009A47"/>
                </a:solidFill>
              </a:rPr>
            </a:br>
            <a:endParaRPr lang="de-CH" dirty="0"/>
          </a:p>
        </p:txBody>
      </p:sp>
      <p:sp>
        <p:nvSpPr>
          <p:cNvPr id="4" name="Foliennummernplatzhalter 3">
            <a:extLst>
              <a:ext uri="{FF2B5EF4-FFF2-40B4-BE49-F238E27FC236}">
                <a16:creationId xmlns:a16="http://schemas.microsoft.com/office/drawing/2014/main" id="{BA9B5EFD-EDA3-4752-95AE-DD5A52D65963}"/>
              </a:ext>
            </a:extLst>
          </p:cNvPr>
          <p:cNvSpPr>
            <a:spLocks noGrp="1"/>
          </p:cNvSpPr>
          <p:nvPr>
            <p:ph type="sldNum" sz="quarter" idx="12"/>
          </p:nvPr>
        </p:nvSpPr>
        <p:spPr/>
        <p:txBody>
          <a:bodyPr/>
          <a:lstStyle/>
          <a:p>
            <a:fld id="{38B91256-E139-41CF-A14F-CA0CE98C858D}" type="slidenum">
              <a:rPr lang="de-CH" smtClean="0"/>
              <a:t>16</a:t>
            </a:fld>
            <a:endParaRPr lang="de-CH"/>
          </a:p>
        </p:txBody>
      </p:sp>
      <p:sp>
        <p:nvSpPr>
          <p:cNvPr id="8" name="Textfeld 7">
            <a:extLst>
              <a:ext uri="{FF2B5EF4-FFF2-40B4-BE49-F238E27FC236}">
                <a16:creationId xmlns:a16="http://schemas.microsoft.com/office/drawing/2014/main" id="{4FC50EC5-E1FB-2CEB-EFC4-F760CEC5500C}"/>
              </a:ext>
            </a:extLst>
          </p:cNvPr>
          <p:cNvSpPr txBox="1"/>
          <p:nvPr/>
        </p:nvSpPr>
        <p:spPr>
          <a:xfrm>
            <a:off x="4971717" y="1552622"/>
            <a:ext cx="7190018" cy="5262979"/>
          </a:xfrm>
          <a:prstGeom prst="rect">
            <a:avLst/>
          </a:prstGeom>
          <a:noFill/>
        </p:spPr>
        <p:txBody>
          <a:bodyPr wrap="square" rtlCol="0">
            <a:spAutoFit/>
          </a:bodyPr>
          <a:lstStyle/>
          <a:p>
            <a:pPr defTabSz="914400">
              <a:defRPr/>
            </a:pPr>
            <a:r>
              <a:rPr lang="de-CH" sz="2400" dirty="0">
                <a:solidFill>
                  <a:schemeClr val="tx1">
                    <a:lumMod val="50000"/>
                  </a:schemeClr>
                </a:solidFill>
                <a:latin typeface="Arial"/>
              </a:rPr>
              <a:t>…lebe länger und gesünder.</a:t>
            </a:r>
          </a:p>
          <a:p>
            <a:pPr defTabSz="914400">
              <a:defRPr/>
            </a:pPr>
            <a:endParaRPr lang="de-CH" sz="2400" dirty="0">
              <a:solidFill>
                <a:schemeClr val="tx1">
                  <a:lumMod val="50000"/>
                </a:schemeClr>
              </a:solidFill>
              <a:latin typeface="Arial"/>
            </a:endParaRPr>
          </a:p>
          <a:p>
            <a:pPr defTabSz="914400">
              <a:defRPr/>
            </a:pPr>
            <a:r>
              <a:rPr lang="de-CH" sz="2400" dirty="0">
                <a:solidFill>
                  <a:schemeClr val="tx1">
                    <a:lumMod val="50000"/>
                  </a:schemeClr>
                </a:solidFill>
              </a:rPr>
              <a:t>…spare viel Geld.</a:t>
            </a:r>
          </a:p>
          <a:p>
            <a:pPr defTabSz="914400">
              <a:defRPr/>
            </a:pPr>
            <a:endParaRPr lang="de-CH" sz="2400" dirty="0">
              <a:solidFill>
                <a:schemeClr val="tx1">
                  <a:lumMod val="50000"/>
                </a:schemeClr>
              </a:solidFill>
              <a:latin typeface="Arial"/>
            </a:endParaRPr>
          </a:p>
          <a:p>
            <a:pPr defTabSz="914400">
              <a:defRPr/>
            </a:pPr>
            <a:r>
              <a:rPr lang="de-CH" sz="2400" dirty="0">
                <a:solidFill>
                  <a:schemeClr val="tx1">
                    <a:lumMod val="50000"/>
                  </a:schemeClr>
                </a:solidFill>
              </a:rPr>
              <a:t>…habe keine Entzugserscheinungen.</a:t>
            </a:r>
          </a:p>
          <a:p>
            <a:pPr defTabSz="914400">
              <a:defRPr/>
            </a:pPr>
            <a:endParaRPr lang="de-CH" sz="2400" dirty="0">
              <a:solidFill>
                <a:schemeClr val="tx1">
                  <a:lumMod val="50000"/>
                </a:schemeClr>
              </a:solidFill>
            </a:endParaRPr>
          </a:p>
          <a:p>
            <a:pPr defTabSz="914400">
              <a:defRPr/>
            </a:pPr>
            <a:r>
              <a:rPr lang="de-CH" sz="2400" dirty="0">
                <a:solidFill>
                  <a:schemeClr val="tx1">
                    <a:lumMod val="50000"/>
                  </a:schemeClr>
                </a:solidFill>
              </a:rPr>
              <a:t>…habe weniger Stress.</a:t>
            </a:r>
          </a:p>
          <a:p>
            <a:pPr defTabSz="914400">
              <a:defRPr/>
            </a:pPr>
            <a:endParaRPr lang="de-CH" sz="2400" dirty="0">
              <a:solidFill>
                <a:schemeClr val="tx1">
                  <a:lumMod val="50000"/>
                </a:schemeClr>
              </a:solidFill>
            </a:endParaRPr>
          </a:p>
          <a:p>
            <a:pPr defTabSz="914400">
              <a:defRPr/>
            </a:pPr>
            <a:r>
              <a:rPr lang="de-CH" sz="2400" dirty="0">
                <a:solidFill>
                  <a:schemeClr val="tx1">
                    <a:lumMod val="50000"/>
                  </a:schemeClr>
                </a:solidFill>
              </a:rPr>
              <a:t>…habe mehr Freiheiten.</a:t>
            </a:r>
          </a:p>
          <a:p>
            <a:pPr defTabSz="914400">
              <a:defRPr/>
            </a:pPr>
            <a:endParaRPr lang="de-CH" sz="2400" dirty="0">
              <a:solidFill>
                <a:schemeClr val="tx1">
                  <a:lumMod val="50000"/>
                </a:schemeClr>
              </a:solidFill>
            </a:endParaRPr>
          </a:p>
          <a:p>
            <a:pPr defTabSz="914400">
              <a:defRPr/>
            </a:pPr>
            <a:r>
              <a:rPr lang="de-CH" sz="2400" dirty="0">
                <a:solidFill>
                  <a:schemeClr val="tx1">
                    <a:lumMod val="50000"/>
                  </a:schemeClr>
                </a:solidFill>
              </a:rPr>
              <a:t>…habe mehr Zeit für meine Hobbies und Freunde.</a:t>
            </a:r>
          </a:p>
          <a:p>
            <a:pPr defTabSz="914400">
              <a:defRPr/>
            </a:pPr>
            <a:endParaRPr lang="de-CH" sz="2400" dirty="0">
              <a:solidFill>
                <a:schemeClr val="tx1">
                  <a:lumMod val="50000"/>
                </a:schemeClr>
              </a:solidFill>
            </a:endParaRPr>
          </a:p>
          <a:p>
            <a:pPr defTabSz="914400">
              <a:defRPr/>
            </a:pPr>
            <a:r>
              <a:rPr lang="de-CH" sz="2400" dirty="0">
                <a:solidFill>
                  <a:schemeClr val="tx1">
                    <a:lumMod val="50000"/>
                  </a:schemeClr>
                </a:solidFill>
              </a:rPr>
              <a:t>…erfülle eine Vorbildfunktion.</a:t>
            </a:r>
          </a:p>
          <a:p>
            <a:pPr defTabSz="914400">
              <a:defRPr/>
            </a:pPr>
            <a:endParaRPr lang="de-CH" sz="2400" dirty="0">
              <a:solidFill>
                <a:schemeClr val="tx1">
                  <a:lumMod val="50000"/>
                </a:schemeClr>
              </a:solidFill>
              <a:latin typeface="Arial"/>
            </a:endParaRPr>
          </a:p>
        </p:txBody>
      </p:sp>
      <p:sp>
        <p:nvSpPr>
          <p:cNvPr id="22" name="Inhaltsplatzhalter 19">
            <a:extLst>
              <a:ext uri="{FF2B5EF4-FFF2-40B4-BE49-F238E27FC236}">
                <a16:creationId xmlns:a16="http://schemas.microsoft.com/office/drawing/2014/main" id="{BA1C3632-B3E1-80FB-E8F7-B2663225FB9A}"/>
              </a:ext>
            </a:extLst>
          </p:cNvPr>
          <p:cNvSpPr txBox="1">
            <a:spLocks/>
          </p:cNvSpPr>
          <p:nvPr/>
        </p:nvSpPr>
        <p:spPr>
          <a:xfrm>
            <a:off x="4430681" y="886124"/>
            <a:ext cx="1876014" cy="457240"/>
          </a:xfrm>
          <a:prstGeom prst="rect">
            <a:avLst/>
          </a:prstGeom>
        </p:spPr>
        <p:txBody>
          <a:bodyPr vert="horz" lIns="0" tIns="0" rIns="0" bIns="0" rtlCol="0" anchor="t" anchorCtr="0">
            <a:noAutofit/>
          </a:bodyPr>
          <a:lstStyle>
            <a:lvl1pPr marL="252000" indent="-2520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1pPr>
            <a:lvl2pPr marL="504000" indent="-2520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2pPr>
            <a:lvl3pPr marL="756000" indent="-252000" algn="l" defTabSz="914400" rtl="0" eaLnBrk="1" latinLnBrk="0" hangingPunct="1">
              <a:spcBef>
                <a:spcPts val="600"/>
              </a:spcBef>
              <a:buFont typeface="Symbol" pitchFamily="18" charset="2"/>
              <a:buChar char="-"/>
              <a:defRPr sz="1600" kern="1200">
                <a:solidFill>
                  <a:schemeClr val="tx1"/>
                </a:solidFill>
                <a:latin typeface="+mn-lt"/>
                <a:ea typeface="+mn-ea"/>
                <a:cs typeface="+mn-cs"/>
              </a:defRPr>
            </a:lvl3pPr>
            <a:lvl4pPr marL="1008000" indent="-252000" algn="l" defTabSz="914400" rtl="0" eaLnBrk="1" latinLnBrk="0" hangingPunct="1">
              <a:spcBef>
                <a:spcPts val="600"/>
              </a:spcBef>
              <a:buFont typeface="Symbol" pitchFamily="18" charset="2"/>
              <a:buChar char="-"/>
              <a:defRPr sz="1600" kern="1200">
                <a:solidFill>
                  <a:schemeClr val="tx1"/>
                </a:solidFill>
                <a:latin typeface="+mn-lt"/>
                <a:ea typeface="+mn-ea"/>
                <a:cs typeface="+mn-cs"/>
              </a:defRPr>
            </a:lvl4pPr>
            <a:lvl5pPr marL="1260000" indent="-252000" algn="l" defTabSz="914400" rtl="0" eaLnBrk="1" latinLnBrk="0" hangingPunct="1">
              <a:spcBef>
                <a:spcPts val="600"/>
              </a:spcBef>
              <a:buFont typeface="Symbol" pitchFamily="18"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de-CH" sz="2800" b="1" i="0" u="none" strike="noStrike" kern="1200" cap="none" spc="0" normalizeH="0" baseline="0" noProof="0" dirty="0">
                <a:ln>
                  <a:noFill/>
                </a:ln>
                <a:solidFill>
                  <a:srgbClr val="000000"/>
                </a:solidFill>
                <a:effectLst/>
                <a:uLnTx/>
                <a:uFillTx/>
                <a:latin typeface="Arial"/>
                <a:ea typeface="+mn-ea"/>
                <a:cs typeface="+mn-cs"/>
              </a:rPr>
              <a:t>Ich…</a:t>
            </a:r>
          </a:p>
        </p:txBody>
      </p:sp>
      <p:sp>
        <p:nvSpPr>
          <p:cNvPr id="23" name="Textfeld 22">
            <a:extLst>
              <a:ext uri="{FF2B5EF4-FFF2-40B4-BE49-F238E27FC236}">
                <a16:creationId xmlns:a16="http://schemas.microsoft.com/office/drawing/2014/main" id="{17E8F2F1-5BE7-2D77-18C6-B3641C6B45B6}"/>
              </a:ext>
            </a:extLst>
          </p:cNvPr>
          <p:cNvSpPr txBox="1"/>
          <p:nvPr/>
        </p:nvSpPr>
        <p:spPr>
          <a:xfrm>
            <a:off x="4346822" y="1548094"/>
            <a:ext cx="765949"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dirty="0">
              <a:solidFill>
                <a:srgbClr val="000000"/>
              </a:solidFill>
              <a:latin typeface="Arial"/>
            </a:endParaRPr>
          </a:p>
        </p:txBody>
      </p:sp>
      <p:sp>
        <p:nvSpPr>
          <p:cNvPr id="25" name="Textfeld 24">
            <a:extLst>
              <a:ext uri="{FF2B5EF4-FFF2-40B4-BE49-F238E27FC236}">
                <a16:creationId xmlns:a16="http://schemas.microsoft.com/office/drawing/2014/main" id="{71039C81-CA81-F194-52A5-894E06A5D5FB}"/>
              </a:ext>
            </a:extLst>
          </p:cNvPr>
          <p:cNvSpPr txBox="1"/>
          <p:nvPr/>
        </p:nvSpPr>
        <p:spPr>
          <a:xfrm>
            <a:off x="4346822" y="2297703"/>
            <a:ext cx="515770"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sz="2400" dirty="0">
              <a:solidFill>
                <a:srgbClr val="000000"/>
              </a:solidFill>
              <a:latin typeface="Arial"/>
            </a:endParaRPr>
          </a:p>
        </p:txBody>
      </p:sp>
      <p:sp>
        <p:nvSpPr>
          <p:cNvPr id="27" name="Textfeld 26">
            <a:extLst>
              <a:ext uri="{FF2B5EF4-FFF2-40B4-BE49-F238E27FC236}">
                <a16:creationId xmlns:a16="http://schemas.microsoft.com/office/drawing/2014/main" id="{6830D938-FAF2-B268-D511-813515FF317F}"/>
              </a:ext>
            </a:extLst>
          </p:cNvPr>
          <p:cNvSpPr txBox="1"/>
          <p:nvPr/>
        </p:nvSpPr>
        <p:spPr>
          <a:xfrm>
            <a:off x="4348975" y="3017221"/>
            <a:ext cx="515770"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sz="2400" dirty="0">
              <a:solidFill>
                <a:srgbClr val="000000"/>
              </a:solidFill>
              <a:latin typeface="Arial"/>
            </a:endParaRPr>
          </a:p>
        </p:txBody>
      </p:sp>
      <p:sp>
        <p:nvSpPr>
          <p:cNvPr id="29" name="Textfeld 28">
            <a:extLst>
              <a:ext uri="{FF2B5EF4-FFF2-40B4-BE49-F238E27FC236}">
                <a16:creationId xmlns:a16="http://schemas.microsoft.com/office/drawing/2014/main" id="{B1901A0C-FD62-DD3B-45E7-6D704D7A3A6A}"/>
              </a:ext>
            </a:extLst>
          </p:cNvPr>
          <p:cNvSpPr txBox="1"/>
          <p:nvPr/>
        </p:nvSpPr>
        <p:spPr>
          <a:xfrm>
            <a:off x="4378749" y="3720182"/>
            <a:ext cx="451915"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sz="2400" dirty="0">
              <a:solidFill>
                <a:srgbClr val="000000"/>
              </a:solidFill>
              <a:latin typeface="Arial"/>
            </a:endParaRPr>
          </a:p>
        </p:txBody>
      </p:sp>
      <p:sp>
        <p:nvSpPr>
          <p:cNvPr id="31" name="Textfeld 30">
            <a:extLst>
              <a:ext uri="{FF2B5EF4-FFF2-40B4-BE49-F238E27FC236}">
                <a16:creationId xmlns:a16="http://schemas.microsoft.com/office/drawing/2014/main" id="{335F24C3-8FBE-C005-DBE2-77FB5D04093E}"/>
              </a:ext>
            </a:extLst>
          </p:cNvPr>
          <p:cNvSpPr txBox="1"/>
          <p:nvPr/>
        </p:nvSpPr>
        <p:spPr>
          <a:xfrm>
            <a:off x="4430681" y="4386577"/>
            <a:ext cx="515770"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sz="2400" dirty="0">
              <a:solidFill>
                <a:srgbClr val="000000"/>
              </a:solidFill>
              <a:latin typeface="Arial"/>
            </a:endParaRPr>
          </a:p>
        </p:txBody>
      </p:sp>
      <p:sp>
        <p:nvSpPr>
          <p:cNvPr id="33" name="Textfeld 32">
            <a:extLst>
              <a:ext uri="{FF2B5EF4-FFF2-40B4-BE49-F238E27FC236}">
                <a16:creationId xmlns:a16="http://schemas.microsoft.com/office/drawing/2014/main" id="{A04367D2-C4A1-8B28-D84A-8F14FAE5E31A}"/>
              </a:ext>
            </a:extLst>
          </p:cNvPr>
          <p:cNvSpPr txBox="1"/>
          <p:nvPr/>
        </p:nvSpPr>
        <p:spPr>
          <a:xfrm>
            <a:off x="4353325" y="5164499"/>
            <a:ext cx="627848"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sz="2400" dirty="0">
              <a:solidFill>
                <a:srgbClr val="000000"/>
              </a:solidFill>
              <a:latin typeface="Arial"/>
            </a:endParaRPr>
          </a:p>
        </p:txBody>
      </p:sp>
      <p:sp>
        <p:nvSpPr>
          <p:cNvPr id="35" name="Textfeld 34">
            <a:extLst>
              <a:ext uri="{FF2B5EF4-FFF2-40B4-BE49-F238E27FC236}">
                <a16:creationId xmlns:a16="http://schemas.microsoft.com/office/drawing/2014/main" id="{67ED3A0B-1D3E-C49B-CB03-6B69DE7B3AC9}"/>
              </a:ext>
            </a:extLst>
          </p:cNvPr>
          <p:cNvSpPr txBox="1"/>
          <p:nvPr/>
        </p:nvSpPr>
        <p:spPr>
          <a:xfrm>
            <a:off x="4386781" y="5931809"/>
            <a:ext cx="544978" cy="461665"/>
          </a:xfrm>
          <a:prstGeom prst="rect">
            <a:avLst/>
          </a:prstGeom>
          <a:noFill/>
        </p:spPr>
        <p:txBody>
          <a:bodyPr wrap="square">
            <a:spAutoFit/>
          </a:bodyPr>
          <a:lstStyle/>
          <a:p>
            <a:pPr defTabSz="914400">
              <a:defRPr/>
            </a:pPr>
            <a:r>
              <a:rPr lang="de-CH" sz="2400" dirty="0">
                <a:solidFill>
                  <a:srgbClr val="333333"/>
                </a:solidFill>
                <a:latin typeface="Segoe UI Emoji" panose="020B0502040204020203" pitchFamily="34" charset="0"/>
              </a:rPr>
              <a:t>👩🏻‍🏫</a:t>
            </a:r>
            <a:endParaRPr lang="de-CH" sz="2400" dirty="0">
              <a:solidFill>
                <a:srgbClr val="000000"/>
              </a:solidFill>
              <a:latin typeface="Arial"/>
            </a:endParaRPr>
          </a:p>
        </p:txBody>
      </p:sp>
    </p:spTree>
    <p:extLst>
      <p:ext uri="{BB962C8B-B14F-4D97-AF65-F5344CB8AC3E}">
        <p14:creationId xmlns:p14="http://schemas.microsoft.com/office/powerpoint/2010/main" val="3143700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90012-7971-F982-E823-F72CA08EDB4A}"/>
              </a:ext>
            </a:extLst>
          </p:cNvPr>
          <p:cNvSpPr>
            <a:spLocks noGrp="1"/>
          </p:cNvSpPr>
          <p:nvPr>
            <p:ph type="title"/>
          </p:nvPr>
        </p:nvSpPr>
        <p:spPr/>
        <p:txBody>
          <a:bodyPr>
            <a:normAutofit fontScale="90000"/>
          </a:bodyPr>
          <a:lstStyle/>
          <a:p>
            <a:r>
              <a:rPr lang="de-CH" sz="3100" dirty="0" err="1"/>
              <a:t>Kahoot</a:t>
            </a:r>
            <a:r>
              <a:rPr lang="de-CH" sz="3100" dirty="0"/>
              <a:t>-Quiz: Testet euer Wissen rund ums Thema neue Nikotinprodukte!</a:t>
            </a:r>
            <a:br>
              <a:rPr lang="de-CH" dirty="0"/>
            </a:br>
            <a:endParaRPr lang="de-CH" dirty="0"/>
          </a:p>
        </p:txBody>
      </p:sp>
      <p:sp>
        <p:nvSpPr>
          <p:cNvPr id="4" name="Foliennummernplatzhalter 3">
            <a:extLst>
              <a:ext uri="{FF2B5EF4-FFF2-40B4-BE49-F238E27FC236}">
                <a16:creationId xmlns:a16="http://schemas.microsoft.com/office/drawing/2014/main" id="{C45E230D-9C01-B8B1-108C-4C913B1482FA}"/>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17</a:t>
            </a:fld>
            <a:endParaRPr lang="de-CH" dirty="0"/>
          </a:p>
        </p:txBody>
      </p:sp>
      <p:pic>
        <p:nvPicPr>
          <p:cNvPr id="3" name="Grafik 2">
            <a:extLst>
              <a:ext uri="{FF2B5EF4-FFF2-40B4-BE49-F238E27FC236}">
                <a16:creationId xmlns:a16="http://schemas.microsoft.com/office/drawing/2014/main" id="{7034D65C-47F0-11DE-1F99-B348087CF030}"/>
              </a:ext>
            </a:extLst>
          </p:cNvPr>
          <p:cNvPicPr>
            <a:picLocks noChangeAspect="1"/>
          </p:cNvPicPr>
          <p:nvPr/>
        </p:nvPicPr>
        <p:blipFill>
          <a:blip r:embed="rId3"/>
          <a:stretch>
            <a:fillRect/>
          </a:stretch>
        </p:blipFill>
        <p:spPr>
          <a:xfrm>
            <a:off x="4160180" y="1200912"/>
            <a:ext cx="7922091" cy="4456176"/>
          </a:xfrm>
          <a:prstGeom prst="rect">
            <a:avLst/>
          </a:prstGeom>
        </p:spPr>
      </p:pic>
    </p:spTree>
    <p:extLst>
      <p:ext uri="{BB962C8B-B14F-4D97-AF65-F5344CB8AC3E}">
        <p14:creationId xmlns:p14="http://schemas.microsoft.com/office/powerpoint/2010/main" val="52738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5F5776-726D-A285-64B9-63960FED4B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5E14CE-4279-34D9-4F69-59E842E42BC7}"/>
              </a:ext>
            </a:extLst>
          </p:cNvPr>
          <p:cNvSpPr>
            <a:spLocks noGrp="1"/>
          </p:cNvSpPr>
          <p:nvPr>
            <p:ph type="title"/>
          </p:nvPr>
        </p:nvSpPr>
        <p:spPr/>
        <p:txBody>
          <a:bodyPr>
            <a:normAutofit fontScale="90000"/>
          </a:bodyPr>
          <a:lstStyle/>
          <a:p>
            <a:r>
              <a:rPr lang="de-CH" sz="3100" dirty="0"/>
              <a:t>Quiz: </a:t>
            </a:r>
            <a:br>
              <a:rPr lang="de-CH" sz="3100" dirty="0"/>
            </a:br>
            <a:r>
              <a:rPr lang="de-CH" sz="3100" dirty="0"/>
              <a:t>Testet euer Wissen rund ums Thema neue Nikotinprodukte!</a:t>
            </a:r>
            <a:br>
              <a:rPr lang="de-CH" dirty="0"/>
            </a:br>
            <a:endParaRPr lang="de-CH" dirty="0"/>
          </a:p>
        </p:txBody>
      </p:sp>
      <p:pic>
        <p:nvPicPr>
          <p:cNvPr id="8" name="Inhaltsplatzhalter 7" descr="Ein Bild, das Muster, Quadrat, Symmetrie, Kunst enthält.&#10;&#10;KI-generierte Inhalte können fehlerhaft sein.">
            <a:extLst>
              <a:ext uri="{FF2B5EF4-FFF2-40B4-BE49-F238E27FC236}">
                <a16:creationId xmlns:a16="http://schemas.microsoft.com/office/drawing/2014/main" id="{71AC9453-F618-450D-B6F5-85A1FC8AD1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84800" y="806450"/>
            <a:ext cx="5245099" cy="5245099"/>
          </a:xfrm>
        </p:spPr>
      </p:pic>
      <p:sp>
        <p:nvSpPr>
          <p:cNvPr id="4" name="Foliennummernplatzhalter 3">
            <a:extLst>
              <a:ext uri="{FF2B5EF4-FFF2-40B4-BE49-F238E27FC236}">
                <a16:creationId xmlns:a16="http://schemas.microsoft.com/office/drawing/2014/main" id="{2DEB914A-957C-B99F-30F5-4EBED99A3B26}"/>
              </a:ext>
            </a:extLst>
          </p:cNvPr>
          <p:cNvSpPr>
            <a:spLocks noGrp="1"/>
          </p:cNvSpPr>
          <p:nvPr>
            <p:ph type="sldNum" sz="quarter" idx="12"/>
          </p:nvPr>
        </p:nvSpPr>
        <p:spPr/>
        <p:txBody>
          <a:bodyPr/>
          <a:lstStyle/>
          <a:p>
            <a:fld id="{38B91256-E139-41CF-A14F-CA0CE98C858D}" type="slidenum">
              <a:rPr lang="de-CH" smtClean="0"/>
              <a:t>18</a:t>
            </a:fld>
            <a:endParaRPr lang="de-CH" dirty="0"/>
          </a:p>
        </p:txBody>
      </p:sp>
    </p:spTree>
    <p:extLst>
      <p:ext uri="{BB962C8B-B14F-4D97-AF65-F5344CB8AC3E}">
        <p14:creationId xmlns:p14="http://schemas.microsoft.com/office/powerpoint/2010/main" val="7437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B228B-BF8C-AD04-B3B9-B7F0F98766DF}"/>
              </a:ext>
            </a:extLst>
          </p:cNvPr>
          <p:cNvSpPr>
            <a:spLocks noGrp="1"/>
          </p:cNvSpPr>
          <p:nvPr>
            <p:ph type="title"/>
          </p:nvPr>
        </p:nvSpPr>
        <p:spPr>
          <a:xfrm>
            <a:off x="1071300" y="1254622"/>
            <a:ext cx="11275200" cy="1325563"/>
          </a:xfrm>
        </p:spPr>
        <p:txBody>
          <a:bodyPr>
            <a:normAutofit/>
          </a:bodyPr>
          <a:lstStyle/>
          <a:p>
            <a:r>
              <a:rPr lang="de-DE" sz="5000" dirty="0">
                <a:solidFill>
                  <a:schemeClr val="tx1"/>
                </a:solidFill>
              </a:rPr>
              <a:t>Vielen Dank!</a:t>
            </a:r>
          </a:p>
        </p:txBody>
      </p:sp>
      <p:sp>
        <p:nvSpPr>
          <p:cNvPr id="3" name="Inhaltsplatzhalter 2">
            <a:extLst>
              <a:ext uri="{FF2B5EF4-FFF2-40B4-BE49-F238E27FC236}">
                <a16:creationId xmlns:a16="http://schemas.microsoft.com/office/drawing/2014/main" id="{2FF00744-3742-94E2-985C-301A480F584E}"/>
              </a:ext>
            </a:extLst>
          </p:cNvPr>
          <p:cNvSpPr>
            <a:spLocks noGrp="1"/>
          </p:cNvSpPr>
          <p:nvPr>
            <p:ph sz="half" idx="1"/>
          </p:nvPr>
        </p:nvSpPr>
        <p:spPr>
          <a:xfrm>
            <a:off x="1071300" y="3295976"/>
            <a:ext cx="5012221" cy="3425499"/>
          </a:xfrm>
        </p:spPr>
        <p:txBody>
          <a:bodyPr>
            <a:normAutofit/>
          </a:bodyPr>
          <a:lstStyle/>
          <a:p>
            <a:r>
              <a:rPr lang="de-CH" b="1" dirty="0"/>
              <a:t>Noch Fragen? Melde dich!</a:t>
            </a:r>
          </a:p>
          <a:p>
            <a:pPr>
              <a:spcBef>
                <a:spcPts val="0"/>
              </a:spcBef>
            </a:pPr>
            <a:endParaRPr lang="de-CH" sz="2000" dirty="0"/>
          </a:p>
          <a:p>
            <a:pPr>
              <a:spcBef>
                <a:spcPts val="0"/>
              </a:spcBef>
            </a:pPr>
            <a:r>
              <a:rPr lang="de-CH" sz="2000" b="1" dirty="0">
                <a:solidFill>
                  <a:schemeClr val="tx2"/>
                </a:solidFill>
              </a:rPr>
              <a:t>Lungenliga</a:t>
            </a:r>
            <a:r>
              <a:rPr lang="de-CH" sz="2000" b="1" dirty="0"/>
              <a:t> Aargau</a:t>
            </a:r>
          </a:p>
          <a:p>
            <a:pPr>
              <a:spcBef>
                <a:spcPts val="0"/>
              </a:spcBef>
            </a:pPr>
            <a:r>
              <a:rPr lang="de-CH" sz="2000" dirty="0"/>
              <a:t>www.lungenliga-ag.ch</a:t>
            </a:r>
          </a:p>
          <a:p>
            <a:pPr>
              <a:spcBef>
                <a:spcPts val="0"/>
              </a:spcBef>
            </a:pPr>
            <a:r>
              <a:rPr lang="de-DE" kern="0" dirty="0">
                <a:latin typeface="Arial" panose="020B0604020202020204" pitchFamily="34" charset="0"/>
              </a:rPr>
              <a:t>062 832 40 00</a:t>
            </a:r>
            <a:endParaRPr lang="de-CH" sz="2000" dirty="0"/>
          </a:p>
          <a:p>
            <a:pPr>
              <a:spcBef>
                <a:spcPts val="0"/>
              </a:spcBef>
            </a:pPr>
            <a:r>
              <a:rPr lang="de-CH" sz="2000" dirty="0"/>
              <a:t>gesundheitsfoerderung@llag.ch</a:t>
            </a:r>
          </a:p>
          <a:p>
            <a:pPr>
              <a:spcBef>
                <a:spcPts val="0"/>
              </a:spcBef>
            </a:pPr>
            <a:r>
              <a:rPr lang="de-CH" dirty="0"/>
              <a:t>nikotin</a:t>
            </a:r>
            <a:r>
              <a:rPr lang="de-CH" sz="2000" dirty="0"/>
              <a:t>stopp@llag.ch</a:t>
            </a:r>
          </a:p>
          <a:p>
            <a:endParaRPr lang="de-CH" b="1" dirty="0"/>
          </a:p>
        </p:txBody>
      </p:sp>
      <p:sp>
        <p:nvSpPr>
          <p:cNvPr id="4" name="Foliennummernplatzhalter 3">
            <a:extLst>
              <a:ext uri="{FF2B5EF4-FFF2-40B4-BE49-F238E27FC236}">
                <a16:creationId xmlns:a16="http://schemas.microsoft.com/office/drawing/2014/main" id="{3FC98FC4-E967-72E2-32F2-35987258D1C0}"/>
              </a:ext>
            </a:extLst>
          </p:cNvPr>
          <p:cNvSpPr>
            <a:spLocks noGrp="1"/>
          </p:cNvSpPr>
          <p:nvPr>
            <p:ph type="sldNum" sz="quarter" idx="12"/>
          </p:nvPr>
        </p:nvSpPr>
        <p:spPr>
          <a:xfrm>
            <a:off x="458400" y="6356350"/>
            <a:ext cx="785852" cy="365125"/>
          </a:xfrm>
        </p:spPr>
        <p:txBody>
          <a:bodyPr/>
          <a:lstStyle/>
          <a:p>
            <a:fld id="{B967F858-D098-4A4C-AB44-F154B9E05DE7}" type="slidenum">
              <a:rPr lang="de-DE" smtClean="0"/>
              <a:t>19</a:t>
            </a:fld>
            <a:endParaRPr lang="de-DE"/>
          </a:p>
        </p:txBody>
      </p:sp>
      <p:pic>
        <p:nvPicPr>
          <p:cNvPr id="5" name="Grafik 4">
            <a:extLst>
              <a:ext uri="{FF2B5EF4-FFF2-40B4-BE49-F238E27FC236}">
                <a16:creationId xmlns:a16="http://schemas.microsoft.com/office/drawing/2014/main" id="{1CB7DFDE-075F-B365-7056-B7D673BDB59E}"/>
              </a:ext>
            </a:extLst>
          </p:cNvPr>
          <p:cNvPicPr>
            <a:picLocks noChangeAspect="1"/>
          </p:cNvPicPr>
          <p:nvPr/>
        </p:nvPicPr>
        <p:blipFill>
          <a:blip r:embed="rId3"/>
          <a:stretch>
            <a:fillRect/>
          </a:stretch>
        </p:blipFill>
        <p:spPr>
          <a:xfrm>
            <a:off x="7133051" y="1716250"/>
            <a:ext cx="2981453" cy="3425499"/>
          </a:xfrm>
          <a:prstGeom prst="rect">
            <a:avLst/>
          </a:prstGeom>
        </p:spPr>
      </p:pic>
      <p:sp>
        <p:nvSpPr>
          <p:cNvPr id="6" name="Rechteck: abgerundete Ecken 5">
            <a:extLst>
              <a:ext uri="{FF2B5EF4-FFF2-40B4-BE49-F238E27FC236}">
                <a16:creationId xmlns:a16="http://schemas.microsoft.com/office/drawing/2014/main" id="{8D270EF6-77DF-46EF-6754-BB5029699D7F}"/>
              </a:ext>
            </a:extLst>
          </p:cNvPr>
          <p:cNvSpPr/>
          <p:nvPr/>
        </p:nvSpPr>
        <p:spPr>
          <a:xfrm rot="20555078">
            <a:off x="9200105" y="4949624"/>
            <a:ext cx="1828800" cy="89350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t>Follow </a:t>
            </a:r>
            <a:r>
              <a:rPr lang="de-CH" b="1" dirty="0" err="1"/>
              <a:t>us</a:t>
            </a:r>
            <a:r>
              <a:rPr lang="de-CH" b="1" dirty="0"/>
              <a:t> on Instagram!</a:t>
            </a:r>
          </a:p>
        </p:txBody>
      </p:sp>
    </p:spTree>
    <p:extLst>
      <p:ext uri="{BB962C8B-B14F-4D97-AF65-F5344CB8AC3E}">
        <p14:creationId xmlns:p14="http://schemas.microsoft.com/office/powerpoint/2010/main" val="95204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40503-ABE1-1DCC-FE11-E226C02AD523}"/>
              </a:ext>
            </a:extLst>
          </p:cNvPr>
          <p:cNvSpPr>
            <a:spLocks noGrp="1"/>
          </p:cNvSpPr>
          <p:nvPr>
            <p:ph type="title"/>
          </p:nvPr>
        </p:nvSpPr>
        <p:spPr/>
        <p:txBody>
          <a:bodyPr>
            <a:normAutofit/>
          </a:bodyPr>
          <a:lstStyle/>
          <a:p>
            <a:pPr algn="ctr"/>
            <a:r>
              <a:rPr lang="de-CH" sz="3200" b="1" dirty="0">
                <a:solidFill>
                  <a:srgbClr val="009A47"/>
                </a:solidFill>
                <a:latin typeface="Arial"/>
              </a:rPr>
              <a:t>Einstiegsrätsel: Findet alle Nikotinprodukte</a:t>
            </a:r>
            <a:endParaRPr lang="de-CH" sz="3600" dirty="0"/>
          </a:p>
        </p:txBody>
      </p:sp>
      <p:pic>
        <p:nvPicPr>
          <p:cNvPr id="6" name="Inhaltsplatzhalter 3">
            <a:extLst>
              <a:ext uri="{FF2B5EF4-FFF2-40B4-BE49-F238E27FC236}">
                <a16:creationId xmlns:a16="http://schemas.microsoft.com/office/drawing/2014/main" id="{5DFFD9D3-AC8B-5EA4-BDE8-6FCFC7D62AED}"/>
              </a:ext>
            </a:extLst>
          </p:cNvPr>
          <p:cNvPicPr>
            <a:picLocks noChangeAspect="1"/>
          </p:cNvPicPr>
          <p:nvPr/>
        </p:nvPicPr>
        <p:blipFill>
          <a:blip r:embed="rId3"/>
          <a:stretch>
            <a:fillRect/>
          </a:stretch>
        </p:blipFill>
        <p:spPr>
          <a:xfrm>
            <a:off x="2654769" y="1450513"/>
            <a:ext cx="6882462" cy="4911079"/>
          </a:xfrm>
          <a:prstGeom prst="rect">
            <a:avLst/>
          </a:prstGeom>
        </p:spPr>
      </p:pic>
      <p:sp>
        <p:nvSpPr>
          <p:cNvPr id="8" name="Foliennummernplatzhalter 3">
            <a:extLst>
              <a:ext uri="{FF2B5EF4-FFF2-40B4-BE49-F238E27FC236}">
                <a16:creationId xmlns:a16="http://schemas.microsoft.com/office/drawing/2014/main" id="{F2A0DD2C-FD15-1352-57B5-955FC33DEFCE}"/>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2</a:t>
            </a:fld>
            <a:endParaRPr lang="de-CH" dirty="0"/>
          </a:p>
        </p:txBody>
      </p:sp>
    </p:spTree>
    <p:extLst>
      <p:ext uri="{BB962C8B-B14F-4D97-AF65-F5344CB8AC3E}">
        <p14:creationId xmlns:p14="http://schemas.microsoft.com/office/powerpoint/2010/main" val="44448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nhaltsplatzhalter 3">
            <a:extLst>
              <a:ext uri="{FF2B5EF4-FFF2-40B4-BE49-F238E27FC236}">
                <a16:creationId xmlns:a16="http://schemas.microsoft.com/office/drawing/2014/main" id="{278D18C7-36A3-19A5-BDCF-81E68BED416B}"/>
              </a:ext>
            </a:extLst>
          </p:cNvPr>
          <p:cNvPicPr>
            <a:picLocks noChangeAspect="1"/>
          </p:cNvPicPr>
          <p:nvPr/>
        </p:nvPicPr>
        <p:blipFill>
          <a:blip r:embed="rId3"/>
          <a:stretch>
            <a:fillRect/>
          </a:stretch>
        </p:blipFill>
        <p:spPr>
          <a:xfrm>
            <a:off x="2654769" y="1450513"/>
            <a:ext cx="6882462" cy="4911079"/>
          </a:xfrm>
          <a:prstGeom prst="rect">
            <a:avLst/>
          </a:prstGeom>
        </p:spPr>
      </p:pic>
      <p:sp>
        <p:nvSpPr>
          <p:cNvPr id="2" name="Titel 1">
            <a:extLst>
              <a:ext uri="{FF2B5EF4-FFF2-40B4-BE49-F238E27FC236}">
                <a16:creationId xmlns:a16="http://schemas.microsoft.com/office/drawing/2014/main" id="{C9640503-ABE1-1DCC-FE11-E226C02AD523}"/>
              </a:ext>
            </a:extLst>
          </p:cNvPr>
          <p:cNvSpPr>
            <a:spLocks noGrp="1"/>
          </p:cNvSpPr>
          <p:nvPr>
            <p:ph type="title"/>
          </p:nvPr>
        </p:nvSpPr>
        <p:spPr/>
        <p:txBody>
          <a:bodyPr>
            <a:normAutofit/>
          </a:bodyPr>
          <a:lstStyle/>
          <a:p>
            <a:pPr algn="ctr"/>
            <a:r>
              <a:rPr lang="de-CH" sz="3200" b="1" dirty="0">
                <a:solidFill>
                  <a:srgbClr val="009A47"/>
                </a:solidFill>
                <a:latin typeface="Arial"/>
              </a:rPr>
              <a:t>Auflösung</a:t>
            </a:r>
          </a:p>
        </p:txBody>
      </p:sp>
      <p:sp>
        <p:nvSpPr>
          <p:cNvPr id="3" name="Ellipse 2">
            <a:extLst>
              <a:ext uri="{FF2B5EF4-FFF2-40B4-BE49-F238E27FC236}">
                <a16:creationId xmlns:a16="http://schemas.microsoft.com/office/drawing/2014/main" id="{3DA8580E-12B7-CE48-EC15-1B8B2A7D5D5F}"/>
              </a:ext>
            </a:extLst>
          </p:cNvPr>
          <p:cNvSpPr/>
          <p:nvPr/>
        </p:nvSpPr>
        <p:spPr>
          <a:xfrm>
            <a:off x="7078511" y="1808480"/>
            <a:ext cx="314960" cy="1026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Ellipse 4">
            <a:extLst>
              <a:ext uri="{FF2B5EF4-FFF2-40B4-BE49-F238E27FC236}">
                <a16:creationId xmlns:a16="http://schemas.microsoft.com/office/drawing/2014/main" id="{E5B4B3EC-050D-837D-1EF7-1754D58B8ED6}"/>
              </a:ext>
            </a:extLst>
          </p:cNvPr>
          <p:cNvSpPr/>
          <p:nvPr/>
        </p:nvSpPr>
        <p:spPr>
          <a:xfrm>
            <a:off x="4480560" y="1808480"/>
            <a:ext cx="391160" cy="1026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784F5150-95E3-6A33-2774-86C524A896D4}"/>
              </a:ext>
            </a:extLst>
          </p:cNvPr>
          <p:cNvSpPr/>
          <p:nvPr/>
        </p:nvSpPr>
        <p:spPr>
          <a:xfrm rot="5400000">
            <a:off x="3991784" y="2567411"/>
            <a:ext cx="490147" cy="1026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242A26D3-083B-0C3F-967C-A300C8DE8AFF}"/>
              </a:ext>
            </a:extLst>
          </p:cNvPr>
          <p:cNvSpPr/>
          <p:nvPr/>
        </p:nvSpPr>
        <p:spPr>
          <a:xfrm rot="5400000">
            <a:off x="3442491" y="4402478"/>
            <a:ext cx="410172" cy="1026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9AA8436F-CCA0-CBE7-A71C-EACC5F426EEE}"/>
              </a:ext>
            </a:extLst>
          </p:cNvPr>
          <p:cNvSpPr/>
          <p:nvPr/>
        </p:nvSpPr>
        <p:spPr>
          <a:xfrm>
            <a:off x="7393472" y="5144036"/>
            <a:ext cx="295609" cy="723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3C328F68-C2E3-1091-5167-FD6216819DB0}"/>
              </a:ext>
            </a:extLst>
          </p:cNvPr>
          <p:cNvSpPr/>
          <p:nvPr/>
        </p:nvSpPr>
        <p:spPr>
          <a:xfrm rot="5400000">
            <a:off x="6274637" y="2633808"/>
            <a:ext cx="490148" cy="1117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D85A5170-596E-A4E7-9D5B-3DD580F9EE3A}"/>
              </a:ext>
            </a:extLst>
          </p:cNvPr>
          <p:cNvSpPr/>
          <p:nvPr/>
        </p:nvSpPr>
        <p:spPr>
          <a:xfrm rot="5400000">
            <a:off x="6424804" y="5418273"/>
            <a:ext cx="614514" cy="12721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a:extLst>
              <a:ext uri="{FF2B5EF4-FFF2-40B4-BE49-F238E27FC236}">
                <a16:creationId xmlns:a16="http://schemas.microsoft.com/office/drawing/2014/main" id="{0E33018D-178F-CC01-2335-76797D4D4203}"/>
              </a:ext>
            </a:extLst>
          </p:cNvPr>
          <p:cNvSpPr/>
          <p:nvPr/>
        </p:nvSpPr>
        <p:spPr>
          <a:xfrm>
            <a:off x="4721595" y="4481937"/>
            <a:ext cx="884268" cy="723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106C5269-22F4-41C8-92C6-098D438CC092}"/>
              </a:ext>
            </a:extLst>
          </p:cNvPr>
          <p:cNvSpPr/>
          <p:nvPr/>
        </p:nvSpPr>
        <p:spPr>
          <a:xfrm>
            <a:off x="5801601" y="4420093"/>
            <a:ext cx="588799" cy="10717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A506F9B2-4DED-F8B3-02E9-E901264BD2A1}"/>
              </a:ext>
            </a:extLst>
          </p:cNvPr>
          <p:cNvSpPr/>
          <p:nvPr/>
        </p:nvSpPr>
        <p:spPr>
          <a:xfrm>
            <a:off x="2945431" y="3544410"/>
            <a:ext cx="295609" cy="723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a:extLst>
              <a:ext uri="{FF2B5EF4-FFF2-40B4-BE49-F238E27FC236}">
                <a16:creationId xmlns:a16="http://schemas.microsoft.com/office/drawing/2014/main" id="{FBAE2CDA-A24C-CDB0-3781-0F2A216A460C}"/>
              </a:ext>
            </a:extLst>
          </p:cNvPr>
          <p:cNvSpPr/>
          <p:nvPr/>
        </p:nvSpPr>
        <p:spPr>
          <a:xfrm rot="3684072">
            <a:off x="5069791" y="5389814"/>
            <a:ext cx="295609" cy="723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Ellipse 16">
            <a:extLst>
              <a:ext uri="{FF2B5EF4-FFF2-40B4-BE49-F238E27FC236}">
                <a16:creationId xmlns:a16="http://schemas.microsoft.com/office/drawing/2014/main" id="{525254CA-E0A4-D5F2-DDFD-CBEF74CA51DA}"/>
              </a:ext>
            </a:extLst>
          </p:cNvPr>
          <p:cNvSpPr/>
          <p:nvPr/>
        </p:nvSpPr>
        <p:spPr>
          <a:xfrm>
            <a:off x="8259238" y="4230123"/>
            <a:ext cx="493457" cy="9753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a:extLst>
              <a:ext uri="{FF2B5EF4-FFF2-40B4-BE49-F238E27FC236}">
                <a16:creationId xmlns:a16="http://schemas.microsoft.com/office/drawing/2014/main" id="{DBC760EB-957E-F53B-77F2-52CD1DFC0917}"/>
              </a:ext>
            </a:extLst>
          </p:cNvPr>
          <p:cNvSpPr/>
          <p:nvPr/>
        </p:nvSpPr>
        <p:spPr>
          <a:xfrm>
            <a:off x="7320282" y="2705718"/>
            <a:ext cx="884268" cy="723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a:extLst>
              <a:ext uri="{FF2B5EF4-FFF2-40B4-BE49-F238E27FC236}">
                <a16:creationId xmlns:a16="http://schemas.microsoft.com/office/drawing/2014/main" id="{8A530C5E-E7B4-DDEF-AE8E-7D6A861436CF}"/>
              </a:ext>
            </a:extLst>
          </p:cNvPr>
          <p:cNvSpPr/>
          <p:nvPr/>
        </p:nvSpPr>
        <p:spPr>
          <a:xfrm rot="5400000">
            <a:off x="5248477" y="3395484"/>
            <a:ext cx="490147" cy="11175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a:extLst>
              <a:ext uri="{FF2B5EF4-FFF2-40B4-BE49-F238E27FC236}">
                <a16:creationId xmlns:a16="http://schemas.microsoft.com/office/drawing/2014/main" id="{26F4DDF0-13B5-74A5-642D-71EF4796709A}"/>
              </a:ext>
            </a:extLst>
          </p:cNvPr>
          <p:cNvSpPr/>
          <p:nvPr/>
        </p:nvSpPr>
        <p:spPr>
          <a:xfrm rot="5400000">
            <a:off x="6609969" y="3882941"/>
            <a:ext cx="490147" cy="1026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a:extLst>
              <a:ext uri="{FF2B5EF4-FFF2-40B4-BE49-F238E27FC236}">
                <a16:creationId xmlns:a16="http://schemas.microsoft.com/office/drawing/2014/main" id="{1B0E4338-47B5-EAF4-81D8-10E3781D3CBE}"/>
              </a:ext>
            </a:extLst>
          </p:cNvPr>
          <p:cNvSpPr/>
          <p:nvPr/>
        </p:nvSpPr>
        <p:spPr>
          <a:xfrm rot="5400000">
            <a:off x="5115197" y="1734205"/>
            <a:ext cx="204792" cy="6755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a:extLst>
              <a:ext uri="{FF2B5EF4-FFF2-40B4-BE49-F238E27FC236}">
                <a16:creationId xmlns:a16="http://schemas.microsoft.com/office/drawing/2014/main" id="{BE3C1B7A-511D-D203-6947-FC33588ABBEA}"/>
              </a:ext>
            </a:extLst>
          </p:cNvPr>
          <p:cNvSpPr/>
          <p:nvPr/>
        </p:nvSpPr>
        <p:spPr>
          <a:xfrm>
            <a:off x="7271813" y="3478393"/>
            <a:ext cx="493457" cy="9416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a:extLst>
              <a:ext uri="{FF2B5EF4-FFF2-40B4-BE49-F238E27FC236}">
                <a16:creationId xmlns:a16="http://schemas.microsoft.com/office/drawing/2014/main" id="{483AABBB-CA7D-CB8C-7545-0B0EFEB53FA4}"/>
              </a:ext>
            </a:extLst>
          </p:cNvPr>
          <p:cNvSpPr/>
          <p:nvPr/>
        </p:nvSpPr>
        <p:spPr>
          <a:xfrm>
            <a:off x="5864806" y="2359316"/>
            <a:ext cx="295609" cy="723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a:extLst>
              <a:ext uri="{FF2B5EF4-FFF2-40B4-BE49-F238E27FC236}">
                <a16:creationId xmlns:a16="http://schemas.microsoft.com/office/drawing/2014/main" id="{0A6315C6-DF7D-73FD-DA16-D1B8A42B0826}"/>
              </a:ext>
            </a:extLst>
          </p:cNvPr>
          <p:cNvSpPr/>
          <p:nvPr/>
        </p:nvSpPr>
        <p:spPr>
          <a:xfrm rot="5400000">
            <a:off x="3827230" y="3349851"/>
            <a:ext cx="410172" cy="8169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Foliennummernplatzhalter 3">
            <a:extLst>
              <a:ext uri="{FF2B5EF4-FFF2-40B4-BE49-F238E27FC236}">
                <a16:creationId xmlns:a16="http://schemas.microsoft.com/office/drawing/2014/main" id="{77BDE5AF-0F57-09B2-98D4-F84B2AB9537C}"/>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3</a:t>
            </a:fld>
            <a:endParaRPr lang="de-CH" dirty="0"/>
          </a:p>
        </p:txBody>
      </p:sp>
    </p:spTree>
    <p:extLst>
      <p:ext uri="{BB962C8B-B14F-4D97-AF65-F5344CB8AC3E}">
        <p14:creationId xmlns:p14="http://schemas.microsoft.com/office/powerpoint/2010/main" val="415346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67099-E84E-F60B-267A-8E7777D31E61}"/>
              </a:ext>
            </a:extLst>
          </p:cNvPr>
          <p:cNvSpPr>
            <a:spLocks noGrp="1"/>
          </p:cNvSpPr>
          <p:nvPr>
            <p:ph type="title"/>
          </p:nvPr>
        </p:nvSpPr>
        <p:spPr>
          <a:xfrm>
            <a:off x="458400" y="457200"/>
            <a:ext cx="3552673" cy="1600200"/>
          </a:xfrm>
        </p:spPr>
        <p:txBody>
          <a:bodyPr>
            <a:normAutofit/>
          </a:bodyPr>
          <a:lstStyle/>
          <a:p>
            <a:r>
              <a:rPr lang="de-CH" sz="3200" b="1" dirty="0">
                <a:solidFill>
                  <a:srgbClr val="009C45"/>
                </a:solidFill>
                <a:latin typeface="Arial" panose="020B0604020202020204" pitchFamily="34" charset="0"/>
                <a:cs typeface="Arial" panose="020B0604020202020204" pitchFamily="34" charset="0"/>
              </a:rPr>
              <a:t>Nikotinprodukte: Snus</a:t>
            </a:r>
          </a:p>
        </p:txBody>
      </p:sp>
      <p:sp>
        <p:nvSpPr>
          <p:cNvPr id="5" name="Inhaltsplatzhalter 4">
            <a:extLst>
              <a:ext uri="{FF2B5EF4-FFF2-40B4-BE49-F238E27FC236}">
                <a16:creationId xmlns:a16="http://schemas.microsoft.com/office/drawing/2014/main" id="{F8AAEC08-8C6B-F9C8-BFC9-1ED9F8F99D99}"/>
              </a:ext>
            </a:extLst>
          </p:cNvPr>
          <p:cNvSpPr>
            <a:spLocks noGrp="1"/>
          </p:cNvSpPr>
          <p:nvPr>
            <p:ph idx="1"/>
          </p:nvPr>
        </p:nvSpPr>
        <p:spPr>
          <a:xfrm>
            <a:off x="4325112" y="457200"/>
            <a:ext cx="7571326" cy="5785103"/>
          </a:xfrm>
        </p:spPr>
        <p:txBody>
          <a:bodyPr>
            <a:normAutofit/>
          </a:bodyPr>
          <a:lstStyle/>
          <a:p>
            <a:pPr>
              <a:defRPr/>
            </a:pPr>
            <a:r>
              <a:rPr lang="de-CH" sz="2400" b="1" dirty="0">
                <a:solidFill>
                  <a:prstClr val="black"/>
                </a:solidFill>
                <a:latin typeface="Arial" panose="020B0604020202020204" pitchFamily="34" charset="0"/>
                <a:cs typeface="Arial" panose="020B0604020202020204" pitchFamily="34" charset="0"/>
              </a:rPr>
              <a:t>Was ist Snus?</a:t>
            </a: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Rauchloser Tabak</a:t>
            </a: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Nikotinaufnahme erfolgt über Mundschleimhaut</a:t>
            </a:r>
          </a:p>
          <a:p>
            <a:pPr>
              <a:defRPr/>
            </a:pPr>
            <a:endParaRPr lang="de-CH" sz="2400" dirty="0">
              <a:solidFill>
                <a:schemeClr val="tx1">
                  <a:lumMod val="50000"/>
                </a:schemeClr>
              </a:solidFill>
              <a:latin typeface="Arial" panose="020B0604020202020204" pitchFamily="34" charset="0"/>
              <a:cs typeface="Arial" panose="020B0604020202020204" pitchFamily="34" charset="0"/>
            </a:endParaRPr>
          </a:p>
          <a:p>
            <a:pPr>
              <a:defRPr/>
            </a:pPr>
            <a:r>
              <a:rPr lang="de-CH" sz="2400" b="1" dirty="0">
                <a:solidFill>
                  <a:schemeClr val="tx1">
                    <a:lumMod val="50000"/>
                  </a:schemeClr>
                </a:solidFill>
                <a:latin typeface="Arial" panose="020B0604020202020204" pitchFamily="34" charset="0"/>
                <a:cs typeface="Arial" panose="020B0604020202020204" pitchFamily="34" charset="0"/>
              </a:rPr>
              <a:t>Was sind die Risiken und Folgen?</a:t>
            </a: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Führt zu Zahnverfärbungen und Kariesbildung</a:t>
            </a: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Erhöhtes Risiko für Krebs im Mund- und Rachenbereich</a:t>
            </a: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Kann zu Schlafstörungen und Nervosität führen</a:t>
            </a: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Sehr hoher Nikotingehalt</a:t>
            </a:r>
            <a:endParaRPr lang="de-CH" sz="2400" dirty="0">
              <a:solidFill>
                <a:schemeClr val="tx1">
                  <a:lumMod val="50000"/>
                </a:schemeClr>
              </a:solidFill>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defRPr/>
            </a:pPr>
            <a:r>
              <a:rPr lang="de-CH" sz="2400" dirty="0">
                <a:solidFill>
                  <a:schemeClr val="tx1">
                    <a:lumMod val="50000"/>
                  </a:schemeClr>
                </a:solidFill>
                <a:latin typeface="Arial" panose="020B0604020202020204" pitchFamily="34" charset="0"/>
                <a:cs typeface="Arial" panose="020B0604020202020204" pitchFamily="34" charset="0"/>
              </a:rPr>
              <a:t>Hohes Abhängigkeitspotential</a:t>
            </a:r>
          </a:p>
        </p:txBody>
      </p:sp>
      <p:sp>
        <p:nvSpPr>
          <p:cNvPr id="7" name="Rectangle 1">
            <a:extLst>
              <a:ext uri="{FF2B5EF4-FFF2-40B4-BE49-F238E27FC236}">
                <a16:creationId xmlns:a16="http://schemas.microsoft.com/office/drawing/2014/main" id="{B37B3113-C383-C533-D96E-B358559EA20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pic>
        <p:nvPicPr>
          <p:cNvPr id="8" name="Grafik 7" descr="Ein Bild, das Snack, Essen enthält.&#10;&#10;KI-generierte Inhalte können fehlerhaft sein.">
            <a:extLst>
              <a:ext uri="{FF2B5EF4-FFF2-40B4-BE49-F238E27FC236}">
                <a16:creationId xmlns:a16="http://schemas.microsoft.com/office/drawing/2014/main" id="{0B27E5E6-AA2F-944C-58C9-0F108A8B4808}"/>
              </a:ext>
            </a:extLst>
          </p:cNvPr>
          <p:cNvPicPr>
            <a:picLocks noChangeAspect="1"/>
          </p:cNvPicPr>
          <p:nvPr/>
        </p:nvPicPr>
        <p:blipFill>
          <a:blip r:embed="rId3">
            <a:extLst>
              <a:ext uri="{28A0092B-C50C-407E-A947-70E740481C1C}">
                <a14:useLocalDpi xmlns:a14="http://schemas.microsoft.com/office/drawing/2010/main" val="0"/>
              </a:ext>
            </a:extLst>
          </a:blip>
          <a:srcRect l="9558" t="23158" r="6567" b="24444"/>
          <a:stretch/>
        </p:blipFill>
        <p:spPr>
          <a:xfrm>
            <a:off x="0" y="2212188"/>
            <a:ext cx="4064000" cy="3132221"/>
          </a:xfrm>
          <a:prstGeom prst="rect">
            <a:avLst/>
          </a:prstGeom>
        </p:spPr>
      </p:pic>
      <p:sp>
        <p:nvSpPr>
          <p:cNvPr id="3" name="Foliennummernplatzhalter 3">
            <a:extLst>
              <a:ext uri="{FF2B5EF4-FFF2-40B4-BE49-F238E27FC236}">
                <a16:creationId xmlns:a16="http://schemas.microsoft.com/office/drawing/2014/main" id="{76E47748-F42F-CC70-F652-B8EE71501B3F}"/>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4</a:t>
            </a:fld>
            <a:endParaRPr lang="de-CH" dirty="0"/>
          </a:p>
        </p:txBody>
      </p:sp>
    </p:spTree>
    <p:extLst>
      <p:ext uri="{BB962C8B-B14F-4D97-AF65-F5344CB8AC3E}">
        <p14:creationId xmlns:p14="http://schemas.microsoft.com/office/powerpoint/2010/main" val="74017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AE96B32-3D31-4E1C-B938-5C7C4A799F48}"/>
              </a:ext>
            </a:extLst>
          </p:cNvPr>
          <p:cNvSpPr>
            <a:spLocks noGrp="1"/>
          </p:cNvSpPr>
          <p:nvPr>
            <p:ph type="title"/>
          </p:nvPr>
        </p:nvSpPr>
        <p:spPr>
          <a:xfrm>
            <a:off x="458400" y="457200"/>
            <a:ext cx="3463773" cy="1600200"/>
          </a:xfrm>
        </p:spPr>
        <p:txBody>
          <a:bodyPr>
            <a:normAutofit/>
          </a:bodyPr>
          <a:lstStyle/>
          <a:p>
            <a:r>
              <a:rPr lang="de-CH" sz="3200" dirty="0">
                <a:solidFill>
                  <a:srgbClr val="009C45"/>
                </a:solidFill>
                <a:latin typeface="Arial" panose="020B0604020202020204" pitchFamily="34" charset="0"/>
                <a:cs typeface="Arial" panose="020B0604020202020204" pitchFamily="34" charset="0"/>
              </a:rPr>
              <a:t>Nikotinprodukte: </a:t>
            </a:r>
            <a:r>
              <a:rPr lang="de-CH" sz="3200" dirty="0" err="1">
                <a:solidFill>
                  <a:srgbClr val="009C45"/>
                </a:solidFill>
                <a:latin typeface="Arial" panose="020B0604020202020204" pitchFamily="34" charset="0"/>
                <a:cs typeface="Arial" panose="020B0604020202020204" pitchFamily="34" charset="0"/>
              </a:rPr>
              <a:t>Nikotinpouches</a:t>
            </a:r>
            <a:endParaRPr lang="de-CH" sz="3200" dirty="0"/>
          </a:p>
        </p:txBody>
      </p:sp>
      <p:sp>
        <p:nvSpPr>
          <p:cNvPr id="3" name="Inhaltsplatzhalter 2">
            <a:extLst>
              <a:ext uri="{FF2B5EF4-FFF2-40B4-BE49-F238E27FC236}">
                <a16:creationId xmlns:a16="http://schemas.microsoft.com/office/drawing/2014/main" id="{FFB49444-4A0A-08FF-375C-6FE4C6F2561C}"/>
              </a:ext>
            </a:extLst>
          </p:cNvPr>
          <p:cNvSpPr>
            <a:spLocks noGrp="1"/>
          </p:cNvSpPr>
          <p:nvPr>
            <p:ph idx="1"/>
          </p:nvPr>
        </p:nvSpPr>
        <p:spPr>
          <a:xfrm>
            <a:off x="4325112" y="457200"/>
            <a:ext cx="7571326" cy="5403851"/>
          </a:xfrm>
        </p:spPr>
        <p:txBody>
          <a:bodyPr anchor="t">
            <a:normAutofit/>
          </a:bodyPr>
          <a:lstStyle/>
          <a:p>
            <a:pPr>
              <a:lnSpc>
                <a:spcPct val="100000"/>
              </a:lnSpc>
            </a:pPr>
            <a:r>
              <a:rPr lang="de-CH" sz="2400" b="1" dirty="0">
                <a:solidFill>
                  <a:schemeClr val="tx1">
                    <a:lumMod val="50000"/>
                  </a:schemeClr>
                </a:solidFill>
                <a:latin typeface="Arial" panose="020B0604020202020204" pitchFamily="34" charset="0"/>
                <a:cs typeface="Arial" panose="020B0604020202020204" pitchFamily="34" charset="0"/>
              </a:rPr>
              <a:t>Was sind </a:t>
            </a:r>
            <a:r>
              <a:rPr lang="de-CH" sz="2400" b="1" dirty="0" err="1">
                <a:solidFill>
                  <a:schemeClr val="tx1">
                    <a:lumMod val="50000"/>
                  </a:schemeClr>
                </a:solidFill>
                <a:latin typeface="Arial" panose="020B0604020202020204" pitchFamily="34" charset="0"/>
                <a:cs typeface="Arial" panose="020B0604020202020204" pitchFamily="34" charset="0"/>
              </a:rPr>
              <a:t>Nikotinpouches</a:t>
            </a:r>
            <a:r>
              <a:rPr lang="de-CH" sz="2400" b="1" dirty="0">
                <a:solidFill>
                  <a:schemeClr val="tx1">
                    <a:lumMod val="50000"/>
                  </a:schemeClr>
                </a:solidFill>
                <a:latin typeface="Arial" panose="020B0604020202020204" pitchFamily="34" charset="0"/>
                <a:cs typeface="Arial" panose="020B0604020202020204" pitchFamily="34" charset="0"/>
              </a:rPr>
              <a:t>?</a:t>
            </a:r>
          </a:p>
          <a:p>
            <a:pPr marL="342900" indent="-342900">
              <a:lnSpc>
                <a:spcPct val="100000"/>
              </a:lnSpc>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Ähnliches Produkt wie Snus</a:t>
            </a:r>
          </a:p>
          <a:p>
            <a:pPr marL="342900" indent="-342900">
              <a:lnSpc>
                <a:spcPct val="100000"/>
              </a:lnSpc>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Enthält Nikotinsalze anstatt Tabak</a:t>
            </a:r>
          </a:p>
          <a:p>
            <a:pPr>
              <a:lnSpc>
                <a:spcPct val="100000"/>
              </a:lnSpc>
            </a:pPr>
            <a:endParaRPr lang="de-CH" sz="2400" dirty="0">
              <a:solidFill>
                <a:schemeClr val="tx1">
                  <a:lumMod val="50000"/>
                </a:schemeClr>
              </a:solidFill>
              <a:latin typeface="Arial" panose="020B0604020202020204" pitchFamily="34" charset="0"/>
              <a:cs typeface="Arial" panose="020B0604020202020204" pitchFamily="34" charset="0"/>
            </a:endParaRPr>
          </a:p>
          <a:p>
            <a:pPr>
              <a:lnSpc>
                <a:spcPct val="100000"/>
              </a:lnSpc>
            </a:pPr>
            <a:r>
              <a:rPr lang="de-CH" sz="2400" b="1" dirty="0">
                <a:solidFill>
                  <a:schemeClr val="tx1">
                    <a:lumMod val="50000"/>
                  </a:schemeClr>
                </a:solidFill>
                <a:latin typeface="Arial" panose="020B0604020202020204" pitchFamily="34" charset="0"/>
                <a:cs typeface="Arial" panose="020B0604020202020204" pitchFamily="34" charset="0"/>
              </a:rPr>
              <a:t>Was sind die Risiken und Folgen?</a:t>
            </a:r>
          </a:p>
          <a:p>
            <a:pPr marL="342900" indent="-342900">
              <a:lnSpc>
                <a:spcPct val="100000"/>
              </a:lnSpc>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Erhöhtes Risiko für Herz-Kreislauferkrankungen</a:t>
            </a:r>
          </a:p>
          <a:p>
            <a:pPr marL="342900" indent="-342900">
              <a:lnSpc>
                <a:spcPct val="100000"/>
              </a:lnSpc>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Führt zu Zahnfleischreizung, -rückgang und </a:t>
            </a:r>
            <a:br>
              <a:rPr lang="de-CH" sz="2400" dirty="0">
                <a:solidFill>
                  <a:schemeClr val="tx1">
                    <a:lumMod val="50000"/>
                  </a:schemeClr>
                </a:solidFill>
                <a:latin typeface="Arial" panose="020B0604020202020204" pitchFamily="34" charset="0"/>
                <a:cs typeface="Arial" panose="020B0604020202020204" pitchFamily="34" charset="0"/>
              </a:rPr>
            </a:br>
            <a:r>
              <a:rPr lang="de-CH" sz="2400" dirty="0">
                <a:solidFill>
                  <a:schemeClr val="tx1">
                    <a:lumMod val="50000"/>
                  </a:schemeClr>
                </a:solidFill>
                <a:latin typeface="Arial" panose="020B0604020202020204" pitchFamily="34" charset="0"/>
                <a:cs typeface="Arial" panose="020B0604020202020204" pitchFamily="34" charset="0"/>
              </a:rPr>
              <a:t>-empfindlichkeit</a:t>
            </a:r>
          </a:p>
          <a:p>
            <a:pPr marL="342900" indent="-342900">
              <a:lnSpc>
                <a:spcPct val="100000"/>
              </a:lnSpc>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Enthält über 180 Chemikalien</a:t>
            </a:r>
          </a:p>
          <a:p>
            <a:pPr marL="342900" indent="-342900">
              <a:lnSpc>
                <a:spcPct val="100000"/>
              </a:lnSpc>
              <a:buFont typeface="Arial" panose="020B0604020202020204" pitchFamily="34" charset="0"/>
              <a:buChar char="•"/>
            </a:pPr>
            <a:r>
              <a:rPr lang="de-CH" sz="2400" dirty="0">
                <a:solidFill>
                  <a:prstClr val="black"/>
                </a:solidFill>
                <a:latin typeface="Arial" panose="020B0604020202020204" pitchFamily="34" charset="0"/>
                <a:cs typeface="Arial" panose="020B0604020202020204" pitchFamily="34" charset="0"/>
              </a:rPr>
              <a:t>Sehr hoher Nikotingehalt</a:t>
            </a:r>
            <a:endParaRPr lang="de-CH" sz="2400"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marL="342900" indent="-342900">
              <a:lnSpc>
                <a:spcPct val="100000"/>
              </a:lnSpc>
              <a:buFont typeface="Arial" panose="020B0604020202020204" pitchFamily="34" charset="0"/>
              <a:buChar char="•"/>
            </a:pPr>
            <a:r>
              <a:rPr lang="de-CH" sz="2400" dirty="0">
                <a:solidFill>
                  <a:prstClr val="black"/>
                </a:solidFill>
                <a:latin typeface="Arial" panose="020B0604020202020204" pitchFamily="34" charset="0"/>
                <a:cs typeface="Arial" panose="020B0604020202020204" pitchFamily="34" charset="0"/>
              </a:rPr>
              <a:t>Hohes Abhängigkeitspotential</a:t>
            </a:r>
            <a:endParaRPr lang="de-CH" sz="2400" dirty="0">
              <a:solidFill>
                <a:schemeClr val="tx1">
                  <a:lumMod val="50000"/>
                </a:schemeClr>
              </a:solidFill>
              <a:latin typeface="Arial" panose="020B0604020202020204" pitchFamily="34" charset="0"/>
              <a:cs typeface="Arial" panose="020B0604020202020204" pitchFamily="34" charset="0"/>
            </a:endParaRPr>
          </a:p>
          <a:p>
            <a:endParaRPr lang="de-CH" sz="2400" dirty="0"/>
          </a:p>
        </p:txBody>
      </p:sp>
      <p:sp>
        <p:nvSpPr>
          <p:cNvPr id="4" name="Foliennummernplatzhalter 3">
            <a:extLst>
              <a:ext uri="{FF2B5EF4-FFF2-40B4-BE49-F238E27FC236}">
                <a16:creationId xmlns:a16="http://schemas.microsoft.com/office/drawing/2014/main" id="{C77890AE-329C-4F02-87B7-89B713F97C2F}"/>
              </a:ext>
            </a:extLst>
          </p:cNvPr>
          <p:cNvSpPr>
            <a:spLocks noGrp="1"/>
          </p:cNvSpPr>
          <p:nvPr>
            <p:ph type="sldNum" sz="quarter" idx="12"/>
          </p:nvPr>
        </p:nvSpPr>
        <p:spPr/>
        <p:txBody>
          <a:bodyPr/>
          <a:lstStyle/>
          <a:p>
            <a:fld id="{38B91256-E139-41CF-A14F-CA0CE98C858D}" type="slidenum">
              <a:rPr lang="de-CH" smtClean="0"/>
              <a:t>5</a:t>
            </a:fld>
            <a:endParaRPr lang="de-CH" dirty="0"/>
          </a:p>
        </p:txBody>
      </p:sp>
      <p:sp>
        <p:nvSpPr>
          <p:cNvPr id="5" name="Titel 1">
            <a:extLst>
              <a:ext uri="{FF2B5EF4-FFF2-40B4-BE49-F238E27FC236}">
                <a16:creationId xmlns:a16="http://schemas.microsoft.com/office/drawing/2014/main" id="{96DAA823-ACAF-FD57-9223-F7DE84E47426}"/>
              </a:ext>
            </a:extLst>
          </p:cNvPr>
          <p:cNvSpPr txBox="1">
            <a:spLocks/>
          </p:cNvSpPr>
          <p:nvPr/>
        </p:nvSpPr>
        <p:spPr>
          <a:xfrm>
            <a:off x="977900" y="3156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CH" sz="3200" b="1" dirty="0">
              <a:solidFill>
                <a:schemeClr val="tx1">
                  <a:lumMod val="50000"/>
                </a:schemeClr>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8449B718-FB57-59E9-8677-4E88FC0D0C50}"/>
              </a:ext>
            </a:extLst>
          </p:cNvPr>
          <p:cNvPicPr>
            <a:picLocks noChangeAspect="1"/>
          </p:cNvPicPr>
          <p:nvPr/>
        </p:nvPicPr>
        <p:blipFill>
          <a:blip r:embed="rId3">
            <a:extLst>
              <a:ext uri="{28A0092B-C50C-407E-A947-70E740481C1C}">
                <a14:useLocalDpi xmlns:a14="http://schemas.microsoft.com/office/drawing/2010/main" val="0"/>
              </a:ext>
            </a:extLst>
          </a:blip>
          <a:srcRect l="6419" t="24989" r="12760" b="24539"/>
          <a:stretch/>
        </p:blipFill>
        <p:spPr>
          <a:xfrm>
            <a:off x="0" y="2198984"/>
            <a:ext cx="4061861" cy="3170752"/>
          </a:xfrm>
          <a:prstGeom prst="rect">
            <a:avLst/>
          </a:prstGeom>
        </p:spPr>
      </p:pic>
    </p:spTree>
    <p:extLst>
      <p:ext uri="{BB962C8B-B14F-4D97-AF65-F5344CB8AC3E}">
        <p14:creationId xmlns:p14="http://schemas.microsoft.com/office/powerpoint/2010/main" val="4721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1BAEEE7-67F1-75B9-D3F5-5A13BFEC7DFD}"/>
              </a:ext>
            </a:extLst>
          </p:cNvPr>
          <p:cNvSpPr/>
          <p:nvPr/>
        </p:nvSpPr>
        <p:spPr>
          <a:xfrm>
            <a:off x="1269207" y="2570520"/>
            <a:ext cx="4322675" cy="2592472"/>
          </a:xfrm>
          <a:prstGeom prst="rect">
            <a:avLst/>
          </a:prstGeom>
          <a:solidFill>
            <a:schemeClr val="accent3">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2000" b="1" dirty="0">
                <a:solidFill>
                  <a:schemeClr val="tx1"/>
                </a:solidFill>
              </a:rPr>
              <a:t>Mit Snus hat man eine bessere Ausdauer im Sport.</a:t>
            </a:r>
          </a:p>
        </p:txBody>
      </p:sp>
      <p:sp>
        <p:nvSpPr>
          <p:cNvPr id="2" name="Titel 1">
            <a:extLst>
              <a:ext uri="{FF2B5EF4-FFF2-40B4-BE49-F238E27FC236}">
                <a16:creationId xmlns:a16="http://schemas.microsoft.com/office/drawing/2014/main" id="{AA5C327B-2EBD-F3D8-40EC-942B274166E7}"/>
              </a:ext>
            </a:extLst>
          </p:cNvPr>
          <p:cNvSpPr>
            <a:spLocks noGrp="1"/>
          </p:cNvSpPr>
          <p:nvPr>
            <p:ph type="title"/>
          </p:nvPr>
        </p:nvSpPr>
        <p:spPr/>
        <p:txBody>
          <a:bodyPr/>
          <a:lstStyle/>
          <a:p>
            <a:r>
              <a:rPr lang="de-CH" dirty="0"/>
              <a:t>Faktencheck:</a:t>
            </a:r>
            <a:br>
              <a:rPr lang="de-CH" dirty="0"/>
            </a:br>
            <a:r>
              <a:rPr lang="de-CH" dirty="0"/>
              <a:t>Wahr oder Falsch?</a:t>
            </a:r>
          </a:p>
        </p:txBody>
      </p:sp>
      <p:sp>
        <p:nvSpPr>
          <p:cNvPr id="5" name="Rechteck: abgerundete Ecken 4">
            <a:extLst>
              <a:ext uri="{FF2B5EF4-FFF2-40B4-BE49-F238E27FC236}">
                <a16:creationId xmlns:a16="http://schemas.microsoft.com/office/drawing/2014/main" id="{6DC74956-81D2-9D47-10E0-E1992636FDBB}"/>
              </a:ext>
            </a:extLst>
          </p:cNvPr>
          <p:cNvSpPr/>
          <p:nvPr/>
        </p:nvSpPr>
        <p:spPr>
          <a:xfrm rot="20872585">
            <a:off x="3390791" y="4603167"/>
            <a:ext cx="2077552" cy="67811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solidFill>
                <a:effectLst/>
                <a:uLnTx/>
                <a:uFillTx/>
                <a:latin typeface="Arial" panose="020B0604020202020204"/>
                <a:ea typeface="+mn-ea"/>
                <a:cs typeface="+mn-cs"/>
              </a:rPr>
              <a:t>Falsch!</a:t>
            </a:r>
          </a:p>
        </p:txBody>
      </p:sp>
      <p:sp>
        <p:nvSpPr>
          <p:cNvPr id="4" name="Rechteck 3">
            <a:extLst>
              <a:ext uri="{FF2B5EF4-FFF2-40B4-BE49-F238E27FC236}">
                <a16:creationId xmlns:a16="http://schemas.microsoft.com/office/drawing/2014/main" id="{970625DB-BD6C-DB24-0475-0780004D69AA}"/>
              </a:ext>
            </a:extLst>
          </p:cNvPr>
          <p:cNvSpPr/>
          <p:nvPr/>
        </p:nvSpPr>
        <p:spPr>
          <a:xfrm>
            <a:off x="6705602" y="2570521"/>
            <a:ext cx="4322675" cy="2592472"/>
          </a:xfrm>
          <a:prstGeom prst="rect">
            <a:avLst/>
          </a:prstGeom>
          <a:solidFill>
            <a:schemeClr val="accent3">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2000" b="1" dirty="0">
                <a:solidFill>
                  <a:schemeClr val="tx1"/>
                </a:solidFill>
              </a:rPr>
              <a:t>Jugendliche entwickeln schneller eine Abhängigkeit als Erwachsene.</a:t>
            </a:r>
          </a:p>
        </p:txBody>
      </p:sp>
      <p:sp>
        <p:nvSpPr>
          <p:cNvPr id="3" name="Foliennummernplatzhalter 3">
            <a:extLst>
              <a:ext uri="{FF2B5EF4-FFF2-40B4-BE49-F238E27FC236}">
                <a16:creationId xmlns:a16="http://schemas.microsoft.com/office/drawing/2014/main" id="{8F72A48D-9916-5613-806E-6A19B6411A37}"/>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6</a:t>
            </a:fld>
            <a:endParaRPr lang="de-CH" dirty="0"/>
          </a:p>
        </p:txBody>
      </p:sp>
      <p:sp>
        <p:nvSpPr>
          <p:cNvPr id="7" name="Rechteck: abgerundete Ecken 6">
            <a:extLst>
              <a:ext uri="{FF2B5EF4-FFF2-40B4-BE49-F238E27FC236}">
                <a16:creationId xmlns:a16="http://schemas.microsoft.com/office/drawing/2014/main" id="{759897C8-47DB-3667-5C6B-CE2331BBA046}"/>
              </a:ext>
            </a:extLst>
          </p:cNvPr>
          <p:cNvSpPr/>
          <p:nvPr/>
        </p:nvSpPr>
        <p:spPr>
          <a:xfrm rot="20872585">
            <a:off x="8710187" y="4603167"/>
            <a:ext cx="2077552" cy="67811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Wahr!</a:t>
            </a:r>
          </a:p>
        </p:txBody>
      </p:sp>
    </p:spTree>
    <p:extLst>
      <p:ext uri="{BB962C8B-B14F-4D97-AF65-F5344CB8AC3E}">
        <p14:creationId xmlns:p14="http://schemas.microsoft.com/office/powerpoint/2010/main" val="33721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BA7A8-5149-A8B8-3D05-9BC87EDEDF56}"/>
              </a:ext>
            </a:extLst>
          </p:cNvPr>
          <p:cNvSpPr>
            <a:spLocks noGrp="1"/>
          </p:cNvSpPr>
          <p:nvPr>
            <p:ph type="title"/>
          </p:nvPr>
        </p:nvSpPr>
        <p:spPr>
          <a:xfrm>
            <a:off x="458400" y="457200"/>
            <a:ext cx="3600799" cy="1600200"/>
          </a:xfrm>
        </p:spPr>
        <p:txBody>
          <a:bodyPr>
            <a:normAutofit/>
          </a:bodyPr>
          <a:lstStyle/>
          <a:p>
            <a:r>
              <a:rPr lang="de-CH" sz="3200" b="1" dirty="0">
                <a:solidFill>
                  <a:srgbClr val="009C45"/>
                </a:solidFill>
                <a:latin typeface="Arial" panose="020B0604020202020204" pitchFamily="34" charset="0"/>
                <a:cs typeface="Arial" panose="020B0604020202020204" pitchFamily="34" charset="0"/>
              </a:rPr>
              <a:t>Nikotinprodukte: Tabakerhitzer</a:t>
            </a:r>
          </a:p>
        </p:txBody>
      </p:sp>
      <p:sp>
        <p:nvSpPr>
          <p:cNvPr id="3" name="Textfeld 2">
            <a:extLst>
              <a:ext uri="{FF2B5EF4-FFF2-40B4-BE49-F238E27FC236}">
                <a16:creationId xmlns:a16="http://schemas.microsoft.com/office/drawing/2014/main" id="{4A717298-675C-2AA9-CD22-7A65EBD3D48B}"/>
              </a:ext>
            </a:extLst>
          </p:cNvPr>
          <p:cNvSpPr txBox="1"/>
          <p:nvPr/>
        </p:nvSpPr>
        <p:spPr>
          <a:xfrm>
            <a:off x="1122300" y="4997003"/>
            <a:ext cx="6436361" cy="461665"/>
          </a:xfrm>
          <a:prstGeom prst="rect">
            <a:avLst/>
          </a:prstGeom>
          <a:noFill/>
          <a:ln w="28575">
            <a:noFill/>
          </a:ln>
        </p:spPr>
        <p:txBody>
          <a:bodyPr wrap="square" rtlCol="0">
            <a:spAutoFit/>
          </a:bodyPr>
          <a:lstStyle/>
          <a:p>
            <a:pPr marL="342900" indent="-342900" defTabSz="914400">
              <a:spcBef>
                <a:spcPts val="600"/>
              </a:spcBef>
              <a:buFont typeface="Arial" panose="020B0604020202020204" pitchFamily="34" charset="0"/>
              <a:buChar char="•"/>
              <a:defRPr/>
            </a:pPr>
            <a:r>
              <a:rPr lang="de-CH" sz="2400" kern="0" dirty="0">
                <a:ln w="0"/>
                <a:solidFill>
                  <a:srgbClr val="000000"/>
                </a:solidFill>
                <a:latin typeface="Arial"/>
              </a:rPr>
              <a:t>Tabak wird erhitzt</a:t>
            </a:r>
          </a:p>
        </p:txBody>
      </p:sp>
      <p:pic>
        <p:nvPicPr>
          <p:cNvPr id="14" name="Grafik 13" descr="Ein Bild, das Kerze, Blau, Feuerzeug enthält.&#10;&#10;KI-generierte Inhalte können fehlerhaft sein.">
            <a:extLst>
              <a:ext uri="{FF2B5EF4-FFF2-40B4-BE49-F238E27FC236}">
                <a16:creationId xmlns:a16="http://schemas.microsoft.com/office/drawing/2014/main" id="{E91D1373-D901-0C3B-DD7D-912FFC0EDEBF}"/>
              </a:ext>
            </a:extLst>
          </p:cNvPr>
          <p:cNvPicPr>
            <a:picLocks noChangeAspect="1"/>
          </p:cNvPicPr>
          <p:nvPr/>
        </p:nvPicPr>
        <p:blipFill>
          <a:blip r:embed="rId3">
            <a:extLst>
              <a:ext uri="{28A0092B-C50C-407E-A947-70E740481C1C}">
                <a14:useLocalDpi xmlns:a14="http://schemas.microsoft.com/office/drawing/2010/main" val="0"/>
              </a:ext>
            </a:extLst>
          </a:blip>
          <a:srcRect l="15582" t="24995" b="21672"/>
          <a:stretch/>
        </p:blipFill>
        <p:spPr>
          <a:xfrm>
            <a:off x="-1" y="2186081"/>
            <a:ext cx="4059201" cy="3205625"/>
          </a:xfrm>
          <a:prstGeom prst="rect">
            <a:avLst/>
          </a:prstGeom>
        </p:spPr>
      </p:pic>
      <p:sp>
        <p:nvSpPr>
          <p:cNvPr id="11" name="Inhaltsplatzhalter 2">
            <a:extLst>
              <a:ext uri="{FF2B5EF4-FFF2-40B4-BE49-F238E27FC236}">
                <a16:creationId xmlns:a16="http://schemas.microsoft.com/office/drawing/2014/main" id="{023B2527-1B62-1B72-6517-86235591E8F7}"/>
              </a:ext>
            </a:extLst>
          </p:cNvPr>
          <p:cNvSpPr>
            <a:spLocks noGrp="1"/>
          </p:cNvSpPr>
          <p:nvPr>
            <p:ph idx="1"/>
          </p:nvPr>
        </p:nvSpPr>
        <p:spPr>
          <a:xfrm>
            <a:off x="4325112" y="457200"/>
            <a:ext cx="7571326" cy="5914521"/>
          </a:xfrm>
        </p:spPr>
        <p:txBody>
          <a:bodyPr anchor="t">
            <a:noAutofit/>
          </a:bodyPr>
          <a:lstStyle/>
          <a:p>
            <a:r>
              <a:rPr lang="de-CH" sz="2400" b="1" dirty="0">
                <a:solidFill>
                  <a:schemeClr val="tx1">
                    <a:lumMod val="50000"/>
                  </a:schemeClr>
                </a:solidFill>
                <a:latin typeface="Arial" panose="020B0604020202020204" pitchFamily="34" charset="0"/>
                <a:cs typeface="Arial" panose="020B0604020202020204" pitchFamily="34" charset="0"/>
              </a:rPr>
              <a:t>Was sind Tabakerhitzer?</a:t>
            </a:r>
          </a:p>
          <a:p>
            <a:pPr marL="342900" indent="-342900">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«Heat-not-Burn»</a:t>
            </a:r>
          </a:p>
          <a:p>
            <a:pPr marL="708025" lvl="1" indent="-342900">
              <a:buFont typeface="Wingdings" panose="05000000000000000000" pitchFamily="2" charset="2"/>
              <a:buChar char="Ø"/>
            </a:pPr>
            <a:r>
              <a:rPr lang="de-CH" sz="2200" dirty="0">
                <a:solidFill>
                  <a:schemeClr val="tx1">
                    <a:lumMod val="50000"/>
                  </a:schemeClr>
                </a:solidFill>
                <a:latin typeface="Arial" panose="020B0604020202020204" pitchFamily="34" charset="0"/>
                <a:cs typeface="Arial" panose="020B0604020202020204" pitchFamily="34" charset="0"/>
              </a:rPr>
              <a:t>Wird auf ca. 350 Grad erhitzt (bei Zigaretten sind es 600 bis 900 Grad)</a:t>
            </a:r>
          </a:p>
          <a:p>
            <a:pPr marL="342900" indent="-342900">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Tabakstick wird erhitzt (enthält Nikotin)</a:t>
            </a:r>
          </a:p>
          <a:p>
            <a:endParaRPr lang="de-CH" sz="2400" b="1" dirty="0">
              <a:solidFill>
                <a:schemeClr val="tx1">
                  <a:lumMod val="50000"/>
                </a:schemeClr>
              </a:solidFill>
              <a:latin typeface="Arial" panose="020B0604020202020204" pitchFamily="34" charset="0"/>
              <a:cs typeface="Arial" panose="020B0604020202020204" pitchFamily="34" charset="0"/>
            </a:endParaRPr>
          </a:p>
          <a:p>
            <a:r>
              <a:rPr lang="de-CH" sz="2400" b="1" dirty="0">
                <a:solidFill>
                  <a:schemeClr val="tx1">
                    <a:lumMod val="50000"/>
                  </a:schemeClr>
                </a:solidFill>
                <a:latin typeface="Arial" panose="020B0604020202020204" pitchFamily="34" charset="0"/>
                <a:cs typeface="Arial" panose="020B0604020202020204" pitchFamily="34" charset="0"/>
              </a:rPr>
              <a:t>Was sind die Risiken und Folgen?</a:t>
            </a:r>
          </a:p>
          <a:p>
            <a:pPr marL="342900" indent="-342900">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Keine Langzeitstudien</a:t>
            </a:r>
          </a:p>
          <a:p>
            <a:pPr marL="708025" lvl="1" indent="-342900">
              <a:buFont typeface="Wingdings" panose="05000000000000000000" pitchFamily="2" charset="2"/>
              <a:buChar char="Ø"/>
            </a:pPr>
            <a:r>
              <a:rPr lang="de-DE" sz="2200" dirty="0">
                <a:solidFill>
                  <a:schemeClr val="tx1">
                    <a:lumMod val="50000"/>
                  </a:schemeClr>
                </a:solidFill>
                <a:latin typeface="Arial" panose="020B0604020202020204" pitchFamily="34" charset="0"/>
                <a:cs typeface="Arial" panose="020B0604020202020204" pitchFamily="34" charset="0"/>
                <a:sym typeface="Wingdings" panose="05000000000000000000" pitchFamily="2" charset="2"/>
              </a:rPr>
              <a:t>Risiken nach mehrjährigem Konsum sind noch unklar</a:t>
            </a:r>
            <a:endParaRPr lang="de-CH" sz="2200" dirty="0">
              <a:solidFill>
                <a:schemeClr val="tx1">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CH" sz="2400" dirty="0">
                <a:solidFill>
                  <a:schemeClr val="tx1">
                    <a:lumMod val="50000"/>
                  </a:schemeClr>
                </a:solidFill>
                <a:latin typeface="Arial" panose="020B0604020202020204" pitchFamily="34" charset="0"/>
                <a:cs typeface="Arial" panose="020B0604020202020204" pitchFamily="34" charset="0"/>
              </a:rPr>
              <a:t>Im Aerosol schweben über 500 Substanzen, viele davon schaden der Gesundheit oder führen zu Krebs</a:t>
            </a:r>
          </a:p>
        </p:txBody>
      </p:sp>
      <p:sp>
        <p:nvSpPr>
          <p:cNvPr id="5" name="Foliennummernplatzhalter 3">
            <a:extLst>
              <a:ext uri="{FF2B5EF4-FFF2-40B4-BE49-F238E27FC236}">
                <a16:creationId xmlns:a16="http://schemas.microsoft.com/office/drawing/2014/main" id="{81C90EA5-F7B2-0230-14D6-41218B0B58F0}"/>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7</a:t>
            </a:fld>
            <a:endParaRPr lang="de-CH" dirty="0"/>
          </a:p>
        </p:txBody>
      </p:sp>
    </p:spTree>
    <p:extLst>
      <p:ext uri="{BB962C8B-B14F-4D97-AF65-F5344CB8AC3E}">
        <p14:creationId xmlns:p14="http://schemas.microsoft.com/office/powerpoint/2010/main" val="39579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A5CBE-D0B6-7DF7-806E-C848F1660046}"/>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6F5D1BF6-9C8E-376B-B33C-272BC3F015B5}"/>
              </a:ext>
            </a:extLst>
          </p:cNvPr>
          <p:cNvSpPr/>
          <p:nvPr/>
        </p:nvSpPr>
        <p:spPr>
          <a:xfrm>
            <a:off x="1269207" y="2570520"/>
            <a:ext cx="4322675" cy="2592472"/>
          </a:xfrm>
          <a:prstGeom prst="rect">
            <a:avLst/>
          </a:prstGeom>
          <a:solidFill>
            <a:schemeClr val="accent3">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CH" sz="2000" b="1" dirty="0">
                <a:solidFill>
                  <a:schemeClr val="tx1"/>
                </a:solidFill>
              </a:rPr>
              <a:t>Der Umstieg von Zigaretten auf Tabakerhitzer führt zwangsläufig zu einer Reduktion der Nikotinabhängigkeit.</a:t>
            </a:r>
            <a:endParaRPr lang="de-DE" sz="2000" b="1" dirty="0">
              <a:solidFill>
                <a:schemeClr val="tx1"/>
              </a:solidFill>
            </a:endParaRPr>
          </a:p>
        </p:txBody>
      </p:sp>
      <p:sp>
        <p:nvSpPr>
          <p:cNvPr id="2" name="Titel 1">
            <a:extLst>
              <a:ext uri="{FF2B5EF4-FFF2-40B4-BE49-F238E27FC236}">
                <a16:creationId xmlns:a16="http://schemas.microsoft.com/office/drawing/2014/main" id="{ABC7C5A8-3A28-C232-A40A-05E7A3F08BF8}"/>
              </a:ext>
            </a:extLst>
          </p:cNvPr>
          <p:cNvSpPr>
            <a:spLocks noGrp="1"/>
          </p:cNvSpPr>
          <p:nvPr>
            <p:ph type="title"/>
          </p:nvPr>
        </p:nvSpPr>
        <p:spPr/>
        <p:txBody>
          <a:bodyPr/>
          <a:lstStyle/>
          <a:p>
            <a:r>
              <a:rPr lang="de-CH" dirty="0"/>
              <a:t>Faktencheck:</a:t>
            </a:r>
            <a:br>
              <a:rPr lang="de-CH" dirty="0"/>
            </a:br>
            <a:r>
              <a:rPr lang="de-CH" dirty="0"/>
              <a:t>Wahr oder Falsch?</a:t>
            </a:r>
          </a:p>
        </p:txBody>
      </p:sp>
      <p:sp>
        <p:nvSpPr>
          <p:cNvPr id="5" name="Rechteck: abgerundete Ecken 4">
            <a:extLst>
              <a:ext uri="{FF2B5EF4-FFF2-40B4-BE49-F238E27FC236}">
                <a16:creationId xmlns:a16="http://schemas.microsoft.com/office/drawing/2014/main" id="{49A03019-6459-24CB-6D1A-CDA0CBB58C87}"/>
              </a:ext>
            </a:extLst>
          </p:cNvPr>
          <p:cNvSpPr/>
          <p:nvPr/>
        </p:nvSpPr>
        <p:spPr>
          <a:xfrm rot="20872585">
            <a:off x="3390791" y="4603167"/>
            <a:ext cx="2077552" cy="67811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solidFill>
                <a:effectLst/>
                <a:uLnTx/>
                <a:uFillTx/>
                <a:latin typeface="Arial" panose="020B0604020202020204"/>
                <a:ea typeface="+mn-ea"/>
                <a:cs typeface="+mn-cs"/>
              </a:rPr>
              <a:t>Falsch!</a:t>
            </a:r>
          </a:p>
        </p:txBody>
      </p:sp>
      <p:sp>
        <p:nvSpPr>
          <p:cNvPr id="6" name="Rechteck 5">
            <a:extLst>
              <a:ext uri="{FF2B5EF4-FFF2-40B4-BE49-F238E27FC236}">
                <a16:creationId xmlns:a16="http://schemas.microsoft.com/office/drawing/2014/main" id="{065392BB-10B4-B3CF-198E-631F8154AA16}"/>
              </a:ext>
            </a:extLst>
          </p:cNvPr>
          <p:cNvSpPr/>
          <p:nvPr/>
        </p:nvSpPr>
        <p:spPr>
          <a:xfrm>
            <a:off x="6600118" y="2570520"/>
            <a:ext cx="4322675" cy="2592472"/>
          </a:xfrm>
          <a:prstGeom prst="rect">
            <a:avLst/>
          </a:prstGeom>
          <a:solidFill>
            <a:schemeClr val="accent3">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2000" b="1" dirty="0">
                <a:solidFill>
                  <a:schemeClr val="tx1"/>
                </a:solidFill>
              </a:rPr>
              <a:t>Nikotin kann die Entwicklung des Gehirns bei Jugendlichen beeinträchtigen.</a:t>
            </a:r>
          </a:p>
        </p:txBody>
      </p:sp>
      <p:sp>
        <p:nvSpPr>
          <p:cNvPr id="7" name="Rechteck: abgerundete Ecken 6">
            <a:extLst>
              <a:ext uri="{FF2B5EF4-FFF2-40B4-BE49-F238E27FC236}">
                <a16:creationId xmlns:a16="http://schemas.microsoft.com/office/drawing/2014/main" id="{601B1F9D-A2DB-AC30-EED3-176DDF6EE621}"/>
              </a:ext>
            </a:extLst>
          </p:cNvPr>
          <p:cNvSpPr/>
          <p:nvPr/>
        </p:nvSpPr>
        <p:spPr>
          <a:xfrm rot="20872585">
            <a:off x="8710187" y="4603167"/>
            <a:ext cx="2077552" cy="67811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Wahr!</a:t>
            </a:r>
          </a:p>
        </p:txBody>
      </p:sp>
      <p:sp>
        <p:nvSpPr>
          <p:cNvPr id="3" name="Foliennummernplatzhalter 3">
            <a:extLst>
              <a:ext uri="{FF2B5EF4-FFF2-40B4-BE49-F238E27FC236}">
                <a16:creationId xmlns:a16="http://schemas.microsoft.com/office/drawing/2014/main" id="{BD8F449C-A736-E864-C674-541A31D5EC40}"/>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8</a:t>
            </a:fld>
            <a:endParaRPr lang="de-CH" dirty="0"/>
          </a:p>
        </p:txBody>
      </p:sp>
    </p:spTree>
    <p:extLst>
      <p:ext uri="{BB962C8B-B14F-4D97-AF65-F5344CB8AC3E}">
        <p14:creationId xmlns:p14="http://schemas.microsoft.com/office/powerpoint/2010/main" val="923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364BE84-91B0-BCD8-A2AA-6208E5703CB4}"/>
              </a:ext>
            </a:extLst>
          </p:cNvPr>
          <p:cNvSpPr txBox="1">
            <a:spLocks/>
          </p:cNvSpPr>
          <p:nvPr/>
        </p:nvSpPr>
        <p:spPr>
          <a:xfrm>
            <a:off x="1041400" y="365127"/>
            <a:ext cx="10312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CH" sz="3200" b="1" dirty="0">
              <a:solidFill>
                <a:srgbClr val="009C45"/>
              </a:solidFill>
              <a:latin typeface="Arial" panose="020B0604020202020204" pitchFamily="34" charset="0"/>
              <a:cs typeface="Arial" panose="020B0604020202020204" pitchFamily="34" charset="0"/>
            </a:endParaRPr>
          </a:p>
        </p:txBody>
      </p:sp>
      <p:pic>
        <p:nvPicPr>
          <p:cNvPr id="12" name="Grafik 11" descr="Ein Bild, das Zylinder, lila enthält.&#10;&#10;KI-generierte Inhalte können fehlerhaft sein.">
            <a:extLst>
              <a:ext uri="{FF2B5EF4-FFF2-40B4-BE49-F238E27FC236}">
                <a16:creationId xmlns:a16="http://schemas.microsoft.com/office/drawing/2014/main" id="{E056966F-D53B-B537-4BAF-FDD6E2D81B41}"/>
              </a:ext>
            </a:extLst>
          </p:cNvPr>
          <p:cNvPicPr>
            <a:picLocks noChangeAspect="1"/>
          </p:cNvPicPr>
          <p:nvPr/>
        </p:nvPicPr>
        <p:blipFill>
          <a:blip r:embed="rId3">
            <a:extLst>
              <a:ext uri="{28A0092B-C50C-407E-A947-70E740481C1C}">
                <a14:useLocalDpi xmlns:a14="http://schemas.microsoft.com/office/drawing/2010/main" val="0"/>
              </a:ext>
            </a:extLst>
          </a:blip>
          <a:srcRect t="29841" r="26018" b="23925"/>
          <a:stretch/>
        </p:blipFill>
        <p:spPr>
          <a:xfrm>
            <a:off x="0" y="2204240"/>
            <a:ext cx="4058920" cy="3170752"/>
          </a:xfrm>
          <a:prstGeom prst="rect">
            <a:avLst/>
          </a:prstGeom>
        </p:spPr>
      </p:pic>
      <p:sp>
        <p:nvSpPr>
          <p:cNvPr id="3" name="Titel 2">
            <a:extLst>
              <a:ext uri="{FF2B5EF4-FFF2-40B4-BE49-F238E27FC236}">
                <a16:creationId xmlns:a16="http://schemas.microsoft.com/office/drawing/2014/main" id="{FEF33FE7-EC67-5893-9469-FCA19B3FFA50}"/>
              </a:ext>
            </a:extLst>
          </p:cNvPr>
          <p:cNvSpPr>
            <a:spLocks noGrp="1"/>
          </p:cNvSpPr>
          <p:nvPr>
            <p:ph type="title"/>
          </p:nvPr>
        </p:nvSpPr>
        <p:spPr/>
        <p:txBody>
          <a:bodyPr/>
          <a:lstStyle/>
          <a:p>
            <a:r>
              <a:rPr lang="de-CH" dirty="0">
                <a:solidFill>
                  <a:srgbClr val="009C45"/>
                </a:solidFill>
                <a:latin typeface="Arial" panose="020B0604020202020204" pitchFamily="34" charset="0"/>
                <a:cs typeface="Arial" panose="020B0604020202020204" pitchFamily="34" charset="0"/>
              </a:rPr>
              <a:t>Nikotinprodukte: </a:t>
            </a:r>
            <a:r>
              <a:rPr lang="de-CH" dirty="0" err="1">
                <a:solidFill>
                  <a:srgbClr val="009C45"/>
                </a:solidFill>
                <a:latin typeface="Arial" panose="020B0604020202020204" pitchFamily="34" charset="0"/>
                <a:cs typeface="Arial" panose="020B0604020202020204" pitchFamily="34" charset="0"/>
              </a:rPr>
              <a:t>Vapes</a:t>
            </a:r>
            <a:endParaRPr lang="de-CH" dirty="0"/>
          </a:p>
        </p:txBody>
      </p:sp>
      <p:sp>
        <p:nvSpPr>
          <p:cNvPr id="10" name="Inhaltsplatzhalter 2">
            <a:extLst>
              <a:ext uri="{FF2B5EF4-FFF2-40B4-BE49-F238E27FC236}">
                <a16:creationId xmlns:a16="http://schemas.microsoft.com/office/drawing/2014/main" id="{3D84A0DE-15C7-EB57-1F40-175919BDAA01}"/>
              </a:ext>
            </a:extLst>
          </p:cNvPr>
          <p:cNvSpPr>
            <a:spLocks noGrp="1"/>
          </p:cNvSpPr>
          <p:nvPr>
            <p:ph idx="1"/>
          </p:nvPr>
        </p:nvSpPr>
        <p:spPr>
          <a:xfrm>
            <a:off x="4325112" y="457200"/>
            <a:ext cx="7571326" cy="5494421"/>
          </a:xfrm>
        </p:spPr>
        <p:txBody>
          <a:bodyPr anchor="t">
            <a:normAutofit fontScale="77500" lnSpcReduction="20000"/>
          </a:bodyPr>
          <a:lstStyle/>
          <a:p>
            <a:pPr>
              <a:lnSpc>
                <a:spcPct val="120000"/>
              </a:lnSpc>
              <a:spcBef>
                <a:spcPts val="600"/>
              </a:spcBef>
              <a:defRPr/>
            </a:pPr>
            <a:r>
              <a:rPr lang="de-DE" sz="3100" b="1" kern="0" dirty="0">
                <a:ln w="0"/>
                <a:solidFill>
                  <a:srgbClr val="000000"/>
                </a:solidFill>
              </a:rPr>
              <a:t>Was sind </a:t>
            </a:r>
            <a:r>
              <a:rPr lang="de-DE" sz="3100" b="1" kern="0" dirty="0" err="1">
                <a:ln w="0"/>
                <a:solidFill>
                  <a:srgbClr val="000000"/>
                </a:solidFill>
              </a:rPr>
              <a:t>Vapes</a:t>
            </a:r>
            <a:r>
              <a:rPr lang="de-DE" sz="3100" b="1" kern="0" dirty="0">
                <a:ln w="0"/>
                <a:solidFill>
                  <a:srgbClr val="000000"/>
                </a:solidFill>
              </a:rPr>
              <a:t>?</a:t>
            </a:r>
          </a:p>
          <a:p>
            <a:pPr marL="342900" indent="-342900">
              <a:lnSpc>
                <a:spcPct val="120000"/>
              </a:lnSpc>
              <a:spcBef>
                <a:spcPts val="600"/>
              </a:spcBef>
              <a:buFont typeface="Arial" panose="020B0604020202020204" pitchFamily="34" charset="0"/>
              <a:buChar char="•"/>
              <a:defRPr/>
            </a:pPr>
            <a:r>
              <a:rPr lang="de-DE" sz="3100" kern="0" dirty="0">
                <a:ln w="0"/>
                <a:solidFill>
                  <a:srgbClr val="000000"/>
                </a:solidFill>
              </a:rPr>
              <a:t>Elektronische Zigaretten (E-Zigaretten)</a:t>
            </a:r>
          </a:p>
          <a:p>
            <a:pPr marL="342900" indent="-342900">
              <a:lnSpc>
                <a:spcPct val="120000"/>
              </a:lnSpc>
              <a:spcBef>
                <a:spcPts val="600"/>
              </a:spcBef>
              <a:buFont typeface="Arial" panose="020B0604020202020204" pitchFamily="34" charset="0"/>
              <a:buChar char="•"/>
              <a:defRPr/>
            </a:pPr>
            <a:r>
              <a:rPr lang="de-DE" sz="3100" kern="0" dirty="0">
                <a:ln w="0"/>
                <a:solidFill>
                  <a:srgbClr val="000000"/>
                </a:solidFill>
              </a:rPr>
              <a:t>Enthalten meistens Nikotin</a:t>
            </a:r>
          </a:p>
          <a:p>
            <a:pPr marL="342900" indent="-342900">
              <a:lnSpc>
                <a:spcPct val="120000"/>
              </a:lnSpc>
              <a:spcBef>
                <a:spcPts val="600"/>
              </a:spcBef>
              <a:buFont typeface="Arial" panose="020B0604020202020204" pitchFamily="34" charset="0"/>
              <a:buChar char="•"/>
              <a:defRPr/>
            </a:pPr>
            <a:endParaRPr lang="de-DE" sz="3100" kern="0" dirty="0">
              <a:ln w="0"/>
              <a:solidFill>
                <a:srgbClr val="000000"/>
              </a:solidFill>
            </a:endParaRPr>
          </a:p>
          <a:p>
            <a:pPr>
              <a:lnSpc>
                <a:spcPct val="120000"/>
              </a:lnSpc>
              <a:spcBef>
                <a:spcPts val="600"/>
              </a:spcBef>
              <a:defRPr/>
            </a:pPr>
            <a:r>
              <a:rPr lang="de-DE" sz="3100" b="1" kern="0" dirty="0">
                <a:ln w="0"/>
                <a:solidFill>
                  <a:srgbClr val="000000"/>
                </a:solidFill>
              </a:rPr>
              <a:t>Was sind die Risiken und Folgen?</a:t>
            </a:r>
          </a:p>
          <a:p>
            <a:pPr marL="342900" indent="-342900">
              <a:lnSpc>
                <a:spcPct val="120000"/>
              </a:lnSpc>
              <a:spcBef>
                <a:spcPts val="600"/>
              </a:spcBef>
              <a:buFont typeface="Arial" panose="020B0604020202020204" pitchFamily="34" charset="0"/>
              <a:buChar char="•"/>
              <a:defRPr/>
            </a:pPr>
            <a:r>
              <a:rPr lang="de-DE" sz="3100" kern="0" dirty="0">
                <a:ln w="0"/>
                <a:solidFill>
                  <a:srgbClr val="000000"/>
                </a:solidFill>
              </a:rPr>
              <a:t>Zielgruppe: Jugendliche</a:t>
            </a:r>
          </a:p>
          <a:p>
            <a:pPr marL="342900" indent="-342900">
              <a:lnSpc>
                <a:spcPct val="120000"/>
              </a:lnSpc>
              <a:spcBef>
                <a:spcPts val="600"/>
              </a:spcBef>
              <a:buFont typeface="Arial" panose="020B0604020202020204" pitchFamily="34" charset="0"/>
              <a:buChar char="•"/>
              <a:defRPr/>
            </a:pPr>
            <a:r>
              <a:rPr lang="de-DE" sz="3100" kern="0" dirty="0">
                <a:ln w="0"/>
                <a:solidFill>
                  <a:srgbClr val="000000"/>
                </a:solidFill>
              </a:rPr>
              <a:t>Hohes Abhängigkeitspotential</a:t>
            </a:r>
          </a:p>
          <a:p>
            <a:pPr marL="342900" indent="-342900">
              <a:lnSpc>
                <a:spcPct val="120000"/>
              </a:lnSpc>
              <a:spcBef>
                <a:spcPts val="600"/>
              </a:spcBef>
              <a:buFont typeface="Arial" panose="020B0604020202020204" pitchFamily="34" charset="0"/>
              <a:buChar char="•"/>
              <a:defRPr/>
            </a:pPr>
            <a:r>
              <a:rPr lang="de-CH" sz="3100" kern="0" dirty="0">
                <a:ln w="0"/>
                <a:solidFill>
                  <a:srgbClr val="000000"/>
                </a:solidFill>
              </a:rPr>
              <a:t>Enthalten viele chemische Inhaltsstoffe, die gesundheitsschädlich oder krebserregend sind</a:t>
            </a:r>
          </a:p>
          <a:p>
            <a:pPr marL="342900" indent="-342900">
              <a:lnSpc>
                <a:spcPct val="120000"/>
              </a:lnSpc>
              <a:spcBef>
                <a:spcPts val="600"/>
              </a:spcBef>
              <a:buFont typeface="Arial" panose="020B0604020202020204" pitchFamily="34" charset="0"/>
              <a:buChar char="•"/>
              <a:defRPr/>
            </a:pPr>
            <a:r>
              <a:rPr lang="de-CH" sz="3100" kern="0" dirty="0">
                <a:ln w="0"/>
                <a:solidFill>
                  <a:srgbClr val="000000"/>
                </a:solidFill>
              </a:rPr>
              <a:t>Fördern Atemwegserkrankungen und Allergien</a:t>
            </a:r>
            <a:endParaRPr lang="de-DE" sz="3100" kern="0" dirty="0">
              <a:ln w="0"/>
              <a:solidFill>
                <a:srgbClr val="000000"/>
              </a:solidFill>
            </a:endParaRPr>
          </a:p>
          <a:p>
            <a:pPr marL="342900" indent="-342900">
              <a:lnSpc>
                <a:spcPct val="120000"/>
              </a:lnSpc>
              <a:spcBef>
                <a:spcPts val="600"/>
              </a:spcBef>
              <a:buFont typeface="Arial" panose="020B0604020202020204" pitchFamily="34" charset="0"/>
              <a:buChar char="•"/>
              <a:defRPr/>
            </a:pPr>
            <a:r>
              <a:rPr lang="de-DE" sz="3100" kern="0" dirty="0">
                <a:ln w="0"/>
                <a:solidFill>
                  <a:srgbClr val="000000"/>
                </a:solidFill>
                <a:sym typeface="Wingdings" panose="05000000000000000000" pitchFamily="2" charset="2"/>
              </a:rPr>
              <a:t>Fehlende Langzeitstudien</a:t>
            </a:r>
          </a:p>
          <a:p>
            <a:pPr marL="708025" lvl="1" indent="-342900">
              <a:lnSpc>
                <a:spcPct val="120000"/>
              </a:lnSpc>
              <a:spcBef>
                <a:spcPts val="600"/>
              </a:spcBef>
              <a:buFont typeface="Wingdings" panose="05000000000000000000" pitchFamily="2" charset="2"/>
              <a:buChar char="Ø"/>
              <a:defRPr/>
            </a:pPr>
            <a:r>
              <a:rPr lang="de-DE" sz="2800" kern="0" dirty="0">
                <a:ln w="0"/>
                <a:solidFill>
                  <a:srgbClr val="000000"/>
                </a:solidFill>
                <a:sym typeface="Wingdings" panose="05000000000000000000" pitchFamily="2" charset="2"/>
              </a:rPr>
              <a:t>Risiken nach mehrjährigem Konsum sind noch unklar</a:t>
            </a:r>
          </a:p>
        </p:txBody>
      </p:sp>
      <p:sp>
        <p:nvSpPr>
          <p:cNvPr id="2" name="Foliennummernplatzhalter 3">
            <a:extLst>
              <a:ext uri="{FF2B5EF4-FFF2-40B4-BE49-F238E27FC236}">
                <a16:creationId xmlns:a16="http://schemas.microsoft.com/office/drawing/2014/main" id="{6A892AD5-53DB-E794-3BD9-AB4C4E8E28CC}"/>
              </a:ext>
            </a:extLst>
          </p:cNvPr>
          <p:cNvSpPr>
            <a:spLocks noGrp="1"/>
          </p:cNvSpPr>
          <p:nvPr>
            <p:ph type="sldNum" sz="quarter" idx="12"/>
          </p:nvPr>
        </p:nvSpPr>
        <p:spPr>
          <a:xfrm>
            <a:off x="458400" y="6371721"/>
            <a:ext cx="785852" cy="365125"/>
          </a:xfrm>
        </p:spPr>
        <p:txBody>
          <a:bodyPr/>
          <a:lstStyle/>
          <a:p>
            <a:fld id="{38B91256-E139-41CF-A14F-CA0CE98C858D}" type="slidenum">
              <a:rPr lang="de-CH" smtClean="0"/>
              <a:t>9</a:t>
            </a:fld>
            <a:endParaRPr lang="de-CH" dirty="0"/>
          </a:p>
        </p:txBody>
      </p:sp>
    </p:spTree>
    <p:extLst>
      <p:ext uri="{BB962C8B-B14F-4D97-AF65-F5344CB8AC3E}">
        <p14:creationId xmlns:p14="http://schemas.microsoft.com/office/powerpoint/2010/main" val="269799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Design">
  <a:themeElements>
    <a:clrScheme name="Office 2013 – 2022-Desig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LLS_Farbset">
      <a:dk1>
        <a:srgbClr val="505456"/>
      </a:dk1>
      <a:lt1>
        <a:srgbClr val="FFFFFF"/>
      </a:lt1>
      <a:dk2>
        <a:srgbClr val="004947"/>
      </a:dk2>
      <a:lt2>
        <a:srgbClr val="FFFFFF"/>
      </a:lt2>
      <a:accent1>
        <a:srgbClr val="009E4D"/>
      </a:accent1>
      <a:accent2>
        <a:srgbClr val="8CC938"/>
      </a:accent2>
      <a:accent3>
        <a:srgbClr val="69D37D"/>
      </a:accent3>
      <a:accent4>
        <a:srgbClr val="28B3AA"/>
      </a:accent4>
      <a:accent5>
        <a:srgbClr val="006971"/>
      </a:accent5>
      <a:accent6>
        <a:srgbClr val="004947"/>
      </a:accent6>
      <a:hlink>
        <a:srgbClr val="009FE3"/>
      </a:hlink>
      <a:folHlink>
        <a:srgbClr val="009FE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_PPP_LLAG.pptx" id="{9F3E36B2-BE53-49EA-8446-A2A911271368}" vid="{6555459D-5153-4C75-A7DE-D5E3790F7F2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2ae6e5-329d-4bfe-ab07-ec9b675df51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6F49DF41EB6B4D8FED007C8F6CBEF7" ma:contentTypeVersion="10" ma:contentTypeDescription="Create a new document." ma:contentTypeScope="" ma:versionID="0656854296fa1a57209c699b4799d46c">
  <xsd:schema xmlns:xsd="http://www.w3.org/2001/XMLSchema" xmlns:xs="http://www.w3.org/2001/XMLSchema" xmlns:p="http://schemas.microsoft.com/office/2006/metadata/properties" xmlns:ns2="f42ae6e5-329d-4bfe-ab07-ec9b675df516" targetNamespace="http://schemas.microsoft.com/office/2006/metadata/properties" ma:root="true" ma:fieldsID="e538133fbb69946d76973c71fcec395e" ns2:_="">
    <xsd:import namespace="f42ae6e5-329d-4bfe-ab07-ec9b675df5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ae6e5-329d-4bfe-ab07-ec9b675df5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a9f929-9352-48af-a438-8dd9d284f7e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FC7BB8-D0BD-400E-BBAA-9FA8CCDBA6A3}">
  <ds:schemaRefs>
    <ds:schemaRef ds:uri="http://schemas.microsoft.com/office/2006/metadata/properties"/>
    <ds:schemaRef ds:uri="http://schemas.microsoft.com/office/infopath/2007/PartnerControls"/>
    <ds:schemaRef ds:uri="f42ae6e5-329d-4bfe-ab07-ec9b675df516"/>
  </ds:schemaRefs>
</ds:datastoreItem>
</file>

<file path=customXml/itemProps2.xml><?xml version="1.0" encoding="utf-8"?>
<ds:datastoreItem xmlns:ds="http://schemas.openxmlformats.org/officeDocument/2006/customXml" ds:itemID="{76C68B67-14AF-4F3C-B2F4-7DC6130117D9}">
  <ds:schemaRefs>
    <ds:schemaRef ds:uri="http://schemas.microsoft.com/sharepoint/v3/contenttype/forms"/>
  </ds:schemaRefs>
</ds:datastoreItem>
</file>

<file path=customXml/itemProps3.xml><?xml version="1.0" encoding="utf-8"?>
<ds:datastoreItem xmlns:ds="http://schemas.openxmlformats.org/officeDocument/2006/customXml" ds:itemID="{F2214BC2-CDC1-4CA8-BF60-C00B77B8C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ae6e5-329d-4bfe-ab07-ec9b675df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3072</Words>
  <Application>Microsoft Office PowerPoint</Application>
  <PresentationFormat>Breitbild</PresentationFormat>
  <Paragraphs>357</Paragraphs>
  <Slides>19</Slides>
  <Notes>19</Notes>
  <HiddenSlides>1</HiddenSlides>
  <MMClips>1</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19</vt:i4>
      </vt:variant>
    </vt:vector>
  </HeadingPairs>
  <TitlesOfParts>
    <vt:vector size="28" baseType="lpstr">
      <vt:lpstr>Arial</vt:lpstr>
      <vt:lpstr>Calibri</vt:lpstr>
      <vt:lpstr>Calibri Light</vt:lpstr>
      <vt:lpstr>Courier New</vt:lpstr>
      <vt:lpstr>Segoe UI Emoji</vt:lpstr>
      <vt:lpstr>Symbol</vt:lpstr>
      <vt:lpstr>Wingdings</vt:lpstr>
      <vt:lpstr>Office 2013 – 2022-Design</vt:lpstr>
      <vt:lpstr>Office</vt:lpstr>
      <vt:lpstr>PowerPoint-Präsentation</vt:lpstr>
      <vt:lpstr>Einstiegsrätsel: Findet alle Nikotinprodukte</vt:lpstr>
      <vt:lpstr>Auflösung</vt:lpstr>
      <vt:lpstr>Nikotinprodukte: Snus</vt:lpstr>
      <vt:lpstr>Nikotinprodukte: Nikotinpouches</vt:lpstr>
      <vt:lpstr>Faktencheck: Wahr oder Falsch?</vt:lpstr>
      <vt:lpstr>Nikotinprodukte: Tabakerhitzer</vt:lpstr>
      <vt:lpstr>Faktencheck: Wahr oder Falsch?</vt:lpstr>
      <vt:lpstr>Nikotinprodukte: Vapes</vt:lpstr>
      <vt:lpstr>Woraus bestehen Vapes?</vt:lpstr>
      <vt:lpstr>Faktencheck: Wahr oder Falsch?</vt:lpstr>
      <vt:lpstr>Umweltproblematik von Vapes</vt:lpstr>
      <vt:lpstr>Vapes: Gesundheit und Umwelt </vt:lpstr>
      <vt:lpstr>Nikotin und dessen Auswirkungen</vt:lpstr>
      <vt:lpstr>Was passiert bei einer Sucht? </vt:lpstr>
      <vt:lpstr>Vorteile, wenn ich suchtfrei bleibe: </vt:lpstr>
      <vt:lpstr>Kahoot-Quiz: Testet euer Wissen rund ums Thema neue Nikotinprodukte! </vt:lpstr>
      <vt:lpstr>Quiz:  Testet euer Wissen rund ums Thema neue Nikotinprodukte! </vt:lpstr>
      <vt:lpstr>Vielen Dank!</vt:lpstr>
    </vt:vector>
  </TitlesOfParts>
  <Company>Lungenliga Aargau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Zusatzlektion E-Produkte</dc:title>
  <dc:creator>Stipic Katarina</dc:creator>
  <cp:lastModifiedBy>Oliver Padlina</cp:lastModifiedBy>
  <cp:revision>219</cp:revision>
  <dcterms:created xsi:type="dcterms:W3CDTF">2023-02-07T13:16:20Z</dcterms:created>
  <dcterms:modified xsi:type="dcterms:W3CDTF">2026-02-02T15:23:02Z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0x010100956F49DF41EB6B4D8FED007C8F6CBEF7</vt:lpwstr>
  </property>
</Properties>
</file>