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98" r:id="rId5"/>
    <p:sldId id="301" r:id="rId6"/>
    <p:sldId id="310" r:id="rId7"/>
    <p:sldId id="316" r:id="rId8"/>
    <p:sldId id="302" r:id="rId9"/>
    <p:sldId id="305" r:id="rId10"/>
    <p:sldId id="306" r:id="rId11"/>
    <p:sldId id="307" r:id="rId12"/>
    <p:sldId id="308" r:id="rId13"/>
    <p:sldId id="309" r:id="rId14"/>
    <p:sldId id="303" r:id="rId15"/>
    <p:sldId id="313" r:id="rId16"/>
    <p:sldId id="311" r:id="rId17"/>
    <p:sldId id="314" r:id="rId18"/>
    <p:sldId id="312" r:id="rId19"/>
    <p:sldId id="315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8E250E-9A8C-B01C-758F-D7D4823EA029}" v="2" dt="2026-02-04T16:34:18.966"/>
    <p1510:client id="{6BE3FC96-2F55-45F9-BD7F-FA7DDED4D87C}" v="17" dt="2026-02-04T08:39:59.533"/>
    <p1510:client id="{826C441C-CB61-433E-A1EA-A90D71A5C03C}" v="63" dt="2026-02-04T16:46:01.731"/>
    <p1510:client id="{D3429654-873A-5C43-DAE7-617CAE58DE4B}" v="3" dt="2026-02-04T08:32:11.300"/>
    <p1510:client id="{DB5EC9D9-12B1-53E1-990F-897EB7A55E37}" v="2" dt="2026-02-04T08:28:15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Renggli" userId="S::arenggli@radix.ch::f8c456b7-210b-40dc-a2ba-4ec348d26014" providerId="AD" clId="Web-{D3429654-873A-5C43-DAE7-617CAE58DE4B}"/>
    <pc:docChg chg="modSld">
      <pc:chgData name="Andrea Renggli" userId="S::arenggli@radix.ch::f8c456b7-210b-40dc-a2ba-4ec348d26014" providerId="AD" clId="Web-{D3429654-873A-5C43-DAE7-617CAE58DE4B}" dt="2026-02-04T08:32:10.003" v="1"/>
      <pc:docMkLst>
        <pc:docMk/>
      </pc:docMkLst>
      <pc:sldChg chg="addSp delSp modSp">
        <pc:chgData name="Andrea Renggli" userId="S::arenggli@radix.ch::f8c456b7-210b-40dc-a2ba-4ec348d26014" providerId="AD" clId="Web-{D3429654-873A-5C43-DAE7-617CAE58DE4B}" dt="2026-02-04T08:32:10.003" v="1"/>
        <pc:sldMkLst>
          <pc:docMk/>
          <pc:sldMk cId="193143965" sldId="298"/>
        </pc:sldMkLst>
        <pc:picChg chg="add del mod">
          <ac:chgData name="Andrea Renggli" userId="S::arenggli@radix.ch::f8c456b7-210b-40dc-a2ba-4ec348d26014" providerId="AD" clId="Web-{D3429654-873A-5C43-DAE7-617CAE58DE4B}" dt="2026-02-04T08:32:10.003" v="1"/>
          <ac:picMkLst>
            <pc:docMk/>
            <pc:sldMk cId="193143965" sldId="298"/>
            <ac:picMk id="5" creationId="{36841C4F-8DA2-5E94-D8B1-72341D423128}"/>
          </ac:picMkLst>
        </pc:picChg>
      </pc:sldChg>
    </pc:docChg>
  </pc:docChgLst>
  <pc:docChgLst>
    <pc:chgData name="Andrea Renggli" userId="S::arenggli@radix.ch::f8c456b7-210b-40dc-a2ba-4ec348d26014" providerId="AD" clId="Web-{078E250E-9A8C-B01C-758F-D7D4823EA029}"/>
    <pc:docChg chg="modSld">
      <pc:chgData name="Andrea Renggli" userId="S::arenggli@radix.ch::f8c456b7-210b-40dc-a2ba-4ec348d26014" providerId="AD" clId="Web-{078E250E-9A8C-B01C-758F-D7D4823EA029}" dt="2026-02-04T16:34:18.966" v="7"/>
      <pc:docMkLst>
        <pc:docMk/>
      </pc:docMkLst>
      <pc:sldChg chg="addSp delSp modSp modNotes">
        <pc:chgData name="Andrea Renggli" userId="S::arenggli@radix.ch::f8c456b7-210b-40dc-a2ba-4ec348d26014" providerId="AD" clId="Web-{078E250E-9A8C-B01C-758F-D7D4823EA029}" dt="2026-02-04T16:34:18.966" v="7"/>
        <pc:sldMkLst>
          <pc:docMk/>
          <pc:sldMk cId="1257781897" sldId="316"/>
        </pc:sldMkLst>
        <pc:picChg chg="add del mod">
          <ac:chgData name="Andrea Renggli" userId="S::arenggli@radix.ch::f8c456b7-210b-40dc-a2ba-4ec348d26014" providerId="AD" clId="Web-{078E250E-9A8C-B01C-758F-D7D4823EA029}" dt="2026-02-04T16:34:18.966" v="7"/>
          <ac:picMkLst>
            <pc:docMk/>
            <pc:sldMk cId="1257781897" sldId="316"/>
            <ac:picMk id="5" creationId="{9876898B-E727-84C1-C4EE-7D924008B06C}"/>
          </ac:picMkLst>
        </pc:picChg>
      </pc:sldChg>
    </pc:docChg>
  </pc:docChgLst>
  <pc:docChgLst>
    <pc:chgData name="Andrea Renggli" userId="f8c456b7-210b-40dc-a2ba-4ec348d26014" providerId="ADAL" clId="{77EEA582-7066-4E5E-A460-69D077EBA2C5}"/>
    <pc:docChg chg="undo custSel modSld">
      <pc:chgData name="Andrea Renggli" userId="f8c456b7-210b-40dc-a2ba-4ec348d26014" providerId="ADAL" clId="{77EEA582-7066-4E5E-A460-69D077EBA2C5}" dt="2026-02-04T16:46:01.731" v="77" actId="14826"/>
      <pc:docMkLst>
        <pc:docMk/>
      </pc:docMkLst>
      <pc:sldChg chg="modSp mod">
        <pc:chgData name="Andrea Renggli" userId="f8c456b7-210b-40dc-a2ba-4ec348d26014" providerId="ADAL" clId="{77EEA582-7066-4E5E-A460-69D077EBA2C5}" dt="2026-02-04T08:38:54.246" v="14" actId="20577"/>
        <pc:sldMkLst>
          <pc:docMk/>
          <pc:sldMk cId="193143965" sldId="298"/>
        </pc:sldMkLst>
        <pc:spChg chg="mod">
          <ac:chgData name="Andrea Renggli" userId="f8c456b7-210b-40dc-a2ba-4ec348d26014" providerId="ADAL" clId="{77EEA582-7066-4E5E-A460-69D077EBA2C5}" dt="2026-02-04T08:38:54.246" v="14" actId="20577"/>
          <ac:spMkLst>
            <pc:docMk/>
            <pc:sldMk cId="193143965" sldId="298"/>
            <ac:spMk id="3" creationId="{255E1F2F-E259-4EA8-9FFD-3A10AF541859}"/>
          </ac:spMkLst>
        </pc:spChg>
      </pc:sldChg>
      <pc:sldChg chg="modSp mod modNotesTx">
        <pc:chgData name="Andrea Renggli" userId="f8c456b7-210b-40dc-a2ba-4ec348d26014" providerId="ADAL" clId="{77EEA582-7066-4E5E-A460-69D077EBA2C5}" dt="2026-02-04T16:46:01.731" v="77" actId="14826"/>
        <pc:sldMkLst>
          <pc:docMk/>
          <pc:sldMk cId="2140046348" sldId="314"/>
        </pc:sldMkLst>
        <pc:picChg chg="mod">
          <ac:chgData name="Andrea Renggli" userId="f8c456b7-210b-40dc-a2ba-4ec348d26014" providerId="ADAL" clId="{77EEA582-7066-4E5E-A460-69D077EBA2C5}" dt="2026-02-04T16:46:01.731" v="77" actId="14826"/>
          <ac:picMkLst>
            <pc:docMk/>
            <pc:sldMk cId="2140046348" sldId="314"/>
            <ac:picMk id="4" creationId="{F9B27912-5137-2CD0-9C6D-9D6D52549C46}"/>
          </ac:picMkLst>
        </pc:picChg>
      </pc:sldChg>
      <pc:sldChg chg="modSp mod modNotesTx">
        <pc:chgData name="Andrea Renggli" userId="f8c456b7-210b-40dc-a2ba-4ec348d26014" providerId="ADAL" clId="{77EEA582-7066-4E5E-A460-69D077EBA2C5}" dt="2026-02-04T16:34:34.881" v="17" actId="14826"/>
        <pc:sldMkLst>
          <pc:docMk/>
          <pc:sldMk cId="1257781897" sldId="316"/>
        </pc:sldMkLst>
        <pc:spChg chg="mod">
          <ac:chgData name="Andrea Renggli" userId="f8c456b7-210b-40dc-a2ba-4ec348d26014" providerId="ADAL" clId="{77EEA582-7066-4E5E-A460-69D077EBA2C5}" dt="2026-02-04T08:39:02.583" v="15" actId="20577"/>
          <ac:spMkLst>
            <pc:docMk/>
            <pc:sldMk cId="1257781897" sldId="316"/>
            <ac:spMk id="3" creationId="{9398B956-7D57-1505-921C-A998CDC127B5}"/>
          </ac:spMkLst>
        </pc:spChg>
        <pc:picChg chg="mod">
          <ac:chgData name="Andrea Renggli" userId="f8c456b7-210b-40dc-a2ba-4ec348d26014" providerId="ADAL" clId="{77EEA582-7066-4E5E-A460-69D077EBA2C5}" dt="2026-02-04T16:34:34.881" v="17" actId="14826"/>
          <ac:picMkLst>
            <pc:docMk/>
            <pc:sldMk cId="1257781897" sldId="316"/>
            <ac:picMk id="4" creationId="{6C3EFEA6-45FA-F8F8-7910-FF181E4E7729}"/>
          </ac:picMkLst>
        </pc:picChg>
      </pc:sldChg>
    </pc:docChg>
  </pc:docChgLst>
  <pc:docChgLst>
    <pc:chgData name="Andrea Renggli" userId="S::arenggli@radix.ch::f8c456b7-210b-40dc-a2ba-4ec348d26014" providerId="AD" clId="Web-{DB5EC9D9-12B1-53E1-990F-897EB7A55E37}"/>
    <pc:docChg chg="addSld sldOrd">
      <pc:chgData name="Andrea Renggli" userId="S::arenggli@radix.ch::f8c456b7-210b-40dc-a2ba-4ec348d26014" providerId="AD" clId="Web-{DB5EC9D9-12B1-53E1-990F-897EB7A55E37}" dt="2026-02-04T08:28:15.164" v="1"/>
      <pc:docMkLst>
        <pc:docMk/>
      </pc:docMkLst>
      <pc:sldChg chg="add ord replId">
        <pc:chgData name="Andrea Renggli" userId="S::arenggli@radix.ch::f8c456b7-210b-40dc-a2ba-4ec348d26014" providerId="AD" clId="Web-{DB5EC9D9-12B1-53E1-990F-897EB7A55E37}" dt="2026-02-04T08:28:15.164" v="1"/>
        <pc:sldMkLst>
          <pc:docMk/>
          <pc:sldMk cId="1257781897" sldId="3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E22D0-69DB-4AD2-BFDB-B6B0697DB30B}" type="datetimeFigureOut">
              <a:rPr lang="de-DE" smtClean="0"/>
              <a:t>06.02.2026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2C47E-A6F7-498A-BC00-873284D75D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854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0A2B6-884F-47F1-97D4-56FF4241B1BC}" type="datetimeFigureOut">
              <a:rPr lang="de-DE" smtClean="0"/>
              <a:t>06.02.2026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F654A-7554-4E4B-9F02-6F44B6EE5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48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tionalmuseum.ch/fr/2020/07/une-mode-partie-en-fume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hlEwxp1L2I?si=JcCcYWWzcC4qNraP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chtmonitoring.ch/fr/1/2-2.html?tabac-incidence-age-de-premiere-consommation=&amp;utm_source=copilot.co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ndation-inserm.org/nicotine-a-ladolescence-des-dommages-cerebraux-a-ne-pas-sous-estimer/?utm_source=copilot.co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tionalmuseum.ch/fr/2020/07/une-mode-partie-en-fume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ippon.com/fr/news/yjj2023101700988/#:~:text=Tous%20les%20espaces%20fumeurs%20des%20Shinkansen%20seront%20bient%C3%B4t%20supprim%C3%A9s,-Actualit%C3%A9s&amp;text=Les%20espaces%20fumeurs%20des%20Shinkansen%20seront%20supprim%C3%A9s%20%C3%A0%20partir%20du,supprim%C3%A9s%20tous%20leurs%20espaces%20fumeurs.&amp;text=%5BCopyright%20The%20Jiji%20Press%2C%20Ltd.%5D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025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Alles </a:t>
            </a:r>
            <a:r>
              <a:rPr lang="en-US" err="1">
                <a:ea typeface="Calibri"/>
                <a:cs typeface="Calibri"/>
              </a:rPr>
              <a:t>ist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richtig</a:t>
            </a:r>
            <a:r>
              <a:rPr lang="en-US">
                <a:ea typeface="Calibri"/>
                <a:cs typeface="Calibri"/>
              </a:rPr>
              <a:t>! :-)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28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F6F31-D84A-C9A1-DD2E-F123C9E94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8EBC6-24A9-795A-86D8-FA1C70ABE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15B5F-9E02-2A80-23AF-4C65CB505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Alles </a:t>
            </a:r>
            <a:r>
              <a:rPr lang="en-US" err="1">
                <a:ea typeface="Calibri"/>
                <a:cs typeface="Calibri"/>
              </a:rPr>
              <a:t>ist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richtig</a:t>
            </a:r>
            <a:r>
              <a:rPr lang="en-US">
                <a:ea typeface="Calibri"/>
                <a:cs typeface="Calibri"/>
              </a:rPr>
              <a:t>! :-)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BDDFA-F688-2C94-CEF8-CF83AFFFA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542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Je nach Zeit können mehr oder weniger Antworten der Lernenden angehört und allenfalls diskutiert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2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8B56D-8B14-D866-A2BC-AE380032D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467787-C263-9697-0195-D53BC3197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9DEEA1-EE88-8F17-6F76-41F7A3F3F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Bild mit Copilot erstellt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AAB3B3-DC65-8E59-D922-E3BC2EFF3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04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581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112C-2DE9-D88A-50AA-79D5F832C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04441F-C3AA-DF45-1FFD-883114466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9694F7-4313-68B5-180F-F66139948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Abschluss: </a:t>
            </a:r>
          </a:p>
          <a:p>
            <a:r>
              <a:rPr lang="de-DE"/>
              <a:t>Die Lernenden erhalten ein Briefpapier und ein Couvert.</a:t>
            </a:r>
          </a:p>
          <a:p>
            <a:r>
              <a:rPr lang="de-DE"/>
              <a:t>Sie schreiben sich selbst einen Brief mit ihren Zielen und Wünschen, den die Lehrperson </a:t>
            </a:r>
            <a:r>
              <a:rPr lang="de-DE" err="1"/>
              <a:t>anschliessend</a:t>
            </a:r>
            <a:r>
              <a:rPr lang="de-DE"/>
              <a:t> einsammelt und bis zu einem vorher festgelegten Zeitpunkt aufbewahrt. Nach Ablauf dieser Zeit erhalten alle ihren eigenen Brief wieder zurück.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CD410A-89EB-44F6-17D5-4381A94A5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3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Quellen: </a:t>
            </a:r>
            <a:r>
              <a:rPr lang="fr-FR">
                <a:hlinkClick r:id="rId3"/>
              </a:rPr>
              <a:t>Die Geschichte der Schweiz – Eine Modeerscheinung, die sich in Rauch auflöste</a:t>
            </a:r>
            <a:endParaRPr lang="de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1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/>
              <a:t>Einige Fakten und Zahlen </a:t>
            </a:r>
            <a:r>
              <a:rPr lang="fr-CH" err="1"/>
              <a:t>zum</a:t>
            </a:r>
            <a:r>
              <a:rPr lang="fr-CH"/>
              <a:t> </a:t>
            </a:r>
            <a:r>
              <a:rPr lang="fr-CH" err="1"/>
              <a:t>Nikotinkonsum</a:t>
            </a:r>
            <a:r>
              <a:rPr lang="fr-CH"/>
              <a:t> in der Schweiz, die vor dem Quiz mit den Schülern besprochen werden </a:t>
            </a:r>
            <a:r>
              <a:rPr lang="fr-CH" err="1"/>
              <a:t>sollten</a:t>
            </a:r>
            <a:r>
              <a:rPr lang="fr-CH"/>
              <a:t>!</a:t>
            </a:r>
          </a:p>
          <a:p>
            <a:endParaRPr lang="fr-CH"/>
          </a:p>
          <a:p>
            <a:r>
              <a:rPr lang="fr-CH" err="1"/>
              <a:t>Videolink</a:t>
            </a:r>
            <a:r>
              <a:rPr lang="fr-CH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>
                <a:hlinkClick r:id="rId3"/>
              </a:rPr>
              <a:t>https://youtu.be/xhlEwxp1L2I?si=JcCcYWWzcC4qNraP</a:t>
            </a:r>
            <a:endParaRPr lang="de-CH"/>
          </a:p>
          <a:p>
            <a:endParaRPr lang="de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086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EE64D-372A-9147-E006-3466D101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9E5B24-B951-7766-78C2-9EF1B8DBD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0B66E0-849A-86FA-8850-A9288F2BF5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Bild mit Copilot erstellt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D0E58F-E998-D6A4-16B9-7548C96EB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2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fr-FR">
                <a:solidFill>
                  <a:srgbClr val="404040"/>
                </a:solidFill>
              </a:rPr>
              <a:t>Quelle: </a:t>
            </a:r>
            <a:r>
              <a:rPr lang="fr-FR">
                <a:hlinkClick r:id="rId3"/>
              </a:rPr>
              <a:t>Schweizerische Suchtmonitoring » Tabak » Inzidenz</a:t>
            </a:r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51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37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4AB96-BAD3-7997-AE62-787AB25E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D20BFB-DC7B-033D-95DC-7D33D6E53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4C575D-EE87-54A3-BE94-1C961AF2F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fr-FR">
                <a:hlinkClick r:id="rId3"/>
              </a:rPr>
              <a:t>Nikotin im Jugendalter: Hirnschäden, die nicht zu unterschätzen sind – Inserm Fondation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BA1253-29B6-923A-6441-0AC5D678B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79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3DC88-74BD-157F-8DA3-689B22F7D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8FA7FE-0453-510A-BBAB-325C49284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0CED41-D9E5-E4D4-7C4A-99EABB08D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773AD1-C793-670B-A828-C0CD68645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17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A52B-97CB-0393-857F-0B9143F80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05CD2A-A112-152C-9E18-9321B7650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C83813-C478-7756-7271-310ED74FA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>
                <a:solidFill>
                  <a:schemeClr val="tx1">
                    <a:lumMod val="75000"/>
                    <a:lumOff val="25000"/>
                  </a:schemeClr>
                </a:solidFill>
              </a:rPr>
              <a:t>Quellen: </a:t>
            </a:r>
            <a:r>
              <a:rPr lang="fr-FR">
                <a:hlinkClick r:id="rId3"/>
              </a:rPr>
              <a:t>Die Geschichte der Schweiz – Eine Modeerscheinung, die sich in Rauch aufgelöst hat </a:t>
            </a:r>
            <a:r>
              <a:rPr lang="fr-FR"/>
              <a:t>/ </a:t>
            </a:r>
            <a:r>
              <a:rPr lang="fr-FR">
                <a:hlinkClick r:id="rId4"/>
              </a:rPr>
              <a:t>Alle Raucherbereiche im Shinkansen werden bald abgeschafft | Nippon.com – Infos über Japan</a:t>
            </a:r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967838-4AFD-60AE-260B-F556C3B0A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F654A-7554-4E4B-9F02-6F44B6EE535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57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de-DE" noProof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3FAFE-A8FF-49BF-8B95-C1A5C14FF84D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DA952A-262B-4C09-82C5-587247F1B81B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005D64-4B99-448C-A713-09FA5439052A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29FE05-7231-43BE-B847-3AFA4A19CBAA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53D26F-6680-425F-97AB-0E8697BD65E2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A3ECD2-F655-4F1D-98E0-52599BF52BCA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8DB74F-2903-429A-9E94-EB396A414E9D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FA574F0-4503-424B-A28D-924B84ECEA2A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de-DE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3B6CE1F-19FD-43AD-A3FC-53284371392B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5F6FD458-B8F2-4748-BB72-410F5C7102C5}" type="datetime1">
              <a:rPr lang="de-DE" noProof="0" smtClean="0"/>
              <a:t>06.02.2026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hyperlink" Target="https://pxhere.com/de/photo/655321" TargetMode="Externa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lEwxp1L2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xhlEwxp1L2I?si=JcCcYWWzcC4qNra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Bild 3" descr="Nahaufnahme eines Blatts Papier mit einem Bleistift darauf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r>
              <a:rPr lang="de-DE" sz="4400">
                <a:solidFill>
                  <a:schemeClr val="tx1"/>
                </a:solidFill>
              </a:rPr>
              <a:t>Tabak und </a:t>
            </a:r>
            <a:r>
              <a:rPr lang="de-DE" sz="4400" err="1">
                <a:solidFill>
                  <a:schemeClr val="tx1"/>
                </a:solidFill>
              </a:rPr>
              <a:t>Nikotin</a:t>
            </a:r>
            <a:endParaRPr lang="de-DE" sz="440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/>
              <a:t>Informationen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175CB-D5EE-A606-23BB-2AD1F7FA6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030281-DB4E-D74C-0D9B-8796D7EC5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3. In welchem Jahr hat die Fluggesellschaft Swissair das Rauchen in ihren Flugzeugen verboten?</a:t>
            </a:r>
            <a:endParaRPr lang="de-CH" sz="32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2D03517-2595-46D2-7437-432F96FF59CA}"/>
              </a:ext>
            </a:extLst>
          </p:cNvPr>
          <p:cNvSpPr txBox="1">
            <a:spLocks/>
          </p:cNvSpPr>
          <p:nvPr/>
        </p:nvSpPr>
        <p:spPr>
          <a:xfrm>
            <a:off x="1178736" y="2087181"/>
            <a:ext cx="9849243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EBEEE8-E9C9-04F3-0E68-F2CD565F1833}"/>
              </a:ext>
            </a:extLst>
          </p:cNvPr>
          <p:cNvSpPr txBox="1"/>
          <p:nvPr/>
        </p:nvSpPr>
        <p:spPr>
          <a:xfrm>
            <a:off x="1212895" y="2187530"/>
            <a:ext cx="9976944" cy="307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C. 1996 für Europaflüge und 1998 für Interkontinentalflüge</a:t>
            </a:r>
          </a:p>
          <a:p>
            <a:pPr>
              <a:lnSpc>
                <a:spcPct val="150000"/>
              </a:lnSpc>
            </a:pPr>
            <a:endParaRPr lang="de-CH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Die SBB hat 2005 die Raucherwagen abgeschafft. </a:t>
            </a:r>
            <a:br>
              <a:rPr lang="de-CH" sz="2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CH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In Japan wurden die meisten Raucherbereiche in Hochgeschwindigkeitszügen im Jahr 2024 abgeschafft.   </a:t>
            </a:r>
          </a:p>
          <a:p>
            <a:pPr>
              <a:lnSpc>
                <a:spcPct val="150000"/>
              </a:lnSpc>
            </a:pPr>
            <a:endParaRPr lang="fr-FR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8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A3F5-FC4F-D8E5-E3E2-A58253191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C7292-8FE2-5A27-2E47-4A2C8A4D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4. Was ist für dich der attraktivste Vorteil, mit dem Rauchen aufzuhören oder gar nicht erst anzufangen?</a:t>
            </a:r>
            <a:endParaRPr lang="de-CH" sz="32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80045AA-F334-9015-792D-B924AE3373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2522092"/>
            <a:ext cx="10058400" cy="293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400"/>
              <a:t>A. </a:t>
            </a:r>
            <a:r>
              <a:rPr lang="de-DE" altLang="de-DE" sz="2400" err="1"/>
              <a:t>Geld</a:t>
            </a:r>
            <a:r>
              <a:rPr lang="de-DE" altLang="de-DE" sz="2400"/>
              <a:t> sparen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400"/>
              <a:t>B. Besser </a:t>
            </a:r>
            <a:r>
              <a:rPr lang="de-DE" altLang="de-DE" sz="2400" err="1"/>
              <a:t>atmen können</a:t>
            </a:r>
            <a:endParaRPr lang="de-DE" altLang="de-DE" sz="2400"/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400"/>
              <a:t>C. </a:t>
            </a:r>
            <a:r>
              <a:rPr lang="de-DE" altLang="de-DE" sz="2400" err="1"/>
              <a:t>Keine gelben Zähne</a:t>
            </a:r>
            <a:endParaRPr lang="de-DE" altLang="de-DE" sz="2400"/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de-DE" altLang="de-DE" sz="2400"/>
              <a:t>D. </a:t>
            </a:r>
            <a:r>
              <a:rPr lang="de-DE" altLang="de-DE" sz="2400" err="1"/>
              <a:t>Alle Geschmäcker </a:t>
            </a:r>
            <a:r>
              <a:rPr lang="de-DE" altLang="de-DE" sz="2400"/>
              <a:t>und </a:t>
            </a:r>
            <a:r>
              <a:rPr lang="de-DE" altLang="de-DE" sz="2400" err="1"/>
              <a:t>Gerüche in vollen Zügen genießen</a:t>
            </a:r>
            <a:r>
              <a:rPr lang="de-DE" altLang="de-DE" sz="2400"/>
              <a:t> können</a:t>
            </a:r>
          </a:p>
        </p:txBody>
      </p:sp>
    </p:spTree>
    <p:extLst>
      <p:ext uri="{BB962C8B-B14F-4D97-AF65-F5344CB8AC3E}">
        <p14:creationId xmlns:p14="http://schemas.microsoft.com/office/powerpoint/2010/main" val="217526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69372-9904-EA4B-5AE4-1EEC370BB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12D3C-4CEB-6B47-2761-A811DF1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4. Was ist für dich der attraktivste Vorteil, mit dem Rauchen aufzuhören oder gar nicht erst anzufangen?</a:t>
            </a:r>
            <a:endParaRPr lang="de-CH" sz="320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268DED0-23C5-D7BB-A606-FC6C84F2F9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2522092"/>
            <a:ext cx="10058400" cy="293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de-DE" altLang="de-DE" sz="2400"/>
              <a:t> A. </a:t>
            </a:r>
            <a:r>
              <a:rPr lang="de-DE" altLang="de-DE" sz="2400" err="1"/>
              <a:t>Geld</a:t>
            </a:r>
            <a:r>
              <a:rPr lang="de-DE" altLang="de-DE" sz="2400"/>
              <a:t> sparen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de-DE" altLang="de-DE" sz="2400"/>
              <a:t> B. Besser </a:t>
            </a:r>
            <a:r>
              <a:rPr lang="de-DE" altLang="de-DE" sz="2400" err="1"/>
              <a:t>atmen können</a:t>
            </a:r>
            <a:endParaRPr lang="de-DE" altLang="de-DE" sz="2400"/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de-DE" altLang="de-DE" sz="2400"/>
              <a:t> C. </a:t>
            </a:r>
            <a:r>
              <a:rPr lang="de-DE" altLang="de-DE" sz="2400" err="1"/>
              <a:t>Keine gelben Zähne</a:t>
            </a:r>
            <a:endParaRPr lang="de-DE" altLang="de-DE" sz="2400"/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de-DE" altLang="de-DE" sz="2400"/>
              <a:t> D. </a:t>
            </a:r>
            <a:r>
              <a:rPr lang="de-DE" altLang="de-DE" sz="2400" err="1"/>
              <a:t>Alle Geschmäcker </a:t>
            </a:r>
            <a:r>
              <a:rPr lang="de-DE" altLang="de-DE" sz="2400"/>
              <a:t>und </a:t>
            </a:r>
            <a:r>
              <a:rPr lang="de-DE" altLang="de-DE" sz="2400" err="1"/>
              <a:t>Gerüche in vollen Zügen genießen</a:t>
            </a:r>
            <a:r>
              <a:rPr lang="de-DE" altLang="de-DE" sz="2400"/>
              <a:t> können</a:t>
            </a:r>
          </a:p>
        </p:txBody>
      </p:sp>
    </p:spTree>
    <p:extLst>
      <p:ext uri="{BB962C8B-B14F-4D97-AF65-F5344CB8AC3E}">
        <p14:creationId xmlns:p14="http://schemas.microsoft.com/office/powerpoint/2010/main" val="418526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5E89F-790A-0E74-109E-21079BF6C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4510EB-C283-DDFE-1983-2B3A20D67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/>
              <a:t>Kennst du weitere gute Argumente, um nicht mit dem Rauchen anzufangen oder damit aufzuhören?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/>
              <a:t>Was könnte dich daran hindern, nach deinen Wünschen und Werten zu leben? Welche Rolle spielt Nikotin in diesem Zusammenhang?</a:t>
            </a:r>
            <a:endParaRPr lang="de-CH" sz="2400"/>
          </a:p>
          <a:p>
            <a:pPr marL="457200" indent="-457200">
              <a:buFont typeface="+mj-lt"/>
              <a:buAutoNum type="arabicPeriod"/>
            </a:pPr>
            <a:r>
              <a:rPr lang="de-DE" sz="2400"/>
              <a:t>Hast du einen „Joker”-Satz, mit dem du das Angebot für eine Zigarette, Snus oder ein anderes Produkt ablehnen kannst und der dir dadurch hilft, nicht zu konsumieren? </a:t>
            </a:r>
            <a:endParaRPr lang="de-CH" sz="2400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011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2E556-F6E0-9C5F-2176-E0120A8D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F9D46759-2711-FE68-282E-F92CBC181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F9B27912-5137-2CD0-9C6D-9D6D52549C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1146" y="13399"/>
            <a:ext cx="10249728" cy="6833152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1CF8CF17-3EF1-F53C-852C-38F7D2B82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ED466F-C835-1608-DBAE-46DDF1D0D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r>
              <a:rPr lang="de-DE" sz="4400">
                <a:solidFill>
                  <a:schemeClr val="tx1"/>
                </a:solidFill>
              </a:rPr>
              <a:t>Der </a:t>
            </a:r>
            <a:br>
              <a:rPr lang="de-DE" sz="4400">
                <a:solidFill>
                  <a:schemeClr val="tx1"/>
                </a:solidFill>
              </a:rPr>
            </a:br>
            <a:r>
              <a:rPr lang="de-DE" sz="4400">
                <a:solidFill>
                  <a:schemeClr val="tx1"/>
                </a:solidFill>
              </a:rPr>
              <a:t>Ziel-Baum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251ACF-42BC-DE1A-A541-6114C5405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/>
              <a:t>Werte – Ziele - Unterstützung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EBCDF27-744E-A8BC-0436-03C45AC8F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E8505A84-E436-2D0A-7A4B-2A5D546D9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004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Baum, Darstellung enthält.">
            <a:extLst>
              <a:ext uri="{FF2B5EF4-FFF2-40B4-BE49-F238E27FC236}">
                <a16:creationId xmlns:a16="http://schemas.microsoft.com/office/drawing/2014/main" id="{E191E812-D743-4807-ABD7-A74F5F553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1921" cy="6858000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B0B536-8D1D-A548-F698-A831CD101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7200" y="2062063"/>
            <a:ext cx="6299200" cy="4313337"/>
          </a:xfrm>
        </p:spPr>
        <p:txBody>
          <a:bodyPr>
            <a:normAutofit/>
          </a:bodyPr>
          <a:lstStyle/>
          <a:p>
            <a:r>
              <a:rPr lang="de-CH" i="1"/>
              <a:t>Ausfüllen «von unten nach oben»</a:t>
            </a:r>
          </a:p>
          <a:p>
            <a:r>
              <a:rPr lang="de-CH"/>
              <a:t>1. </a:t>
            </a:r>
            <a:r>
              <a:rPr lang="de-CH" b="1"/>
              <a:t>Wurzeln: Meine Werte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t>Was ist mir wichtig im Leben?</a:t>
            </a:r>
            <a:endParaRPr lang="de-CH" sz="180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de-CH"/>
              <a:t>2. </a:t>
            </a:r>
            <a:r>
              <a:rPr lang="de-CH" b="1"/>
              <a:t>Stamm: Mein Ziel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„</a:t>
            </a:r>
            <a:r>
              <a:rPr lang="de-DE" sz="180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Ich möchte fit bleiben für/um …”</a:t>
            </a:r>
            <a:endParaRPr lang="de-CH" sz="1800">
              <a:solidFill>
                <a:prstClr val="black">
                  <a:lumMod val="75000"/>
                  <a:lumOff val="25000"/>
                </a:prstClr>
              </a:solidFill>
              <a:latin typeface="Franklin Gothic Book" panose="020F0502020204030204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sz="180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„Ich möchte Geld sparen, um ...”</a:t>
            </a:r>
            <a:endParaRPr lang="de-CH" sz="1800">
              <a:solidFill>
                <a:prstClr val="black">
                  <a:lumMod val="75000"/>
                  <a:lumOff val="25000"/>
                </a:prstClr>
              </a:solidFill>
              <a:latin typeface="Franklin Gothic Book" panose="020F0502020204030204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sz="180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„Ich möchte für … ein positives Vorbild sein.“</a:t>
            </a:r>
            <a:endParaRPr lang="de-CH" sz="1800">
              <a:solidFill>
                <a:prstClr val="black">
                  <a:lumMod val="75000"/>
                  <a:lumOff val="25000"/>
                </a:prstClr>
              </a:solidFill>
              <a:latin typeface="Franklin Gothic Book" panose="020F0502020204030204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sz="180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„Ich möchte mich durch ... von anderen abheben.“</a:t>
            </a:r>
            <a:endParaRPr lang="de-CH" sz="1800">
              <a:solidFill>
                <a:prstClr val="black">
                  <a:lumMod val="75000"/>
                  <a:lumOff val="25000"/>
                </a:prstClr>
              </a:solidFill>
              <a:latin typeface="Franklin Gothic Book" panose="020F0502020204030204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sz="180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F0502020204030204"/>
              </a:rPr>
              <a:t> ...</a:t>
            </a:r>
            <a:endParaRPr lang="de-CH" sz="1800"/>
          </a:p>
          <a:p>
            <a:r>
              <a:rPr lang="de-CH"/>
              <a:t>3. </a:t>
            </a:r>
            <a:r>
              <a:rPr lang="de-CH" b="1"/>
              <a:t>Äste/Blätter: Unterstützung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CH" sz="1800">
                <a:solidFill>
                  <a:prstClr val="black">
                    <a:lumMod val="75000"/>
                    <a:lumOff val="25000"/>
                  </a:prstClr>
                </a:solidFill>
              </a:rPr>
              <a:t>Fragen beantworten</a:t>
            </a:r>
            <a:endParaRPr lang="de-CH" sz="180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C60F42E-C7A3-DB07-A3DE-8BADCB8C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91397"/>
          </a:xfrm>
        </p:spPr>
        <p:txBody>
          <a:bodyPr/>
          <a:lstStyle/>
          <a:p>
            <a:pPr algn="r"/>
            <a:r>
              <a:rPr lang="de-CH"/>
              <a:t>Anleitung</a:t>
            </a:r>
          </a:p>
        </p:txBody>
      </p:sp>
    </p:spTree>
    <p:extLst>
      <p:ext uri="{BB962C8B-B14F-4D97-AF65-F5344CB8AC3E}">
        <p14:creationId xmlns:p14="http://schemas.microsoft.com/office/powerpoint/2010/main" val="3530216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F6ACD4-392D-B4ED-1C62-079A8CDA4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E943F4C4-6A6F-38C3-4AAF-25D099594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9156BAA-1BCB-FAA0-C724-9BBBE679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958095" y="975"/>
            <a:ext cx="10275830" cy="6858000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2FAC21E6-1657-680A-4E3F-6E274C1A4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735576-60DB-5EDD-3D4D-83398FDB4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r>
              <a:rPr lang="de-DE" sz="4400">
                <a:solidFill>
                  <a:schemeClr val="tx1"/>
                </a:solidFill>
              </a:rPr>
              <a:t>Brief an mich selbst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4AA981-FB24-1E50-284A-08D19CD0C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endParaRPr lang="de-DE" sz="1600"/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69DAF2B-C20D-C11D-F12B-AE056AA1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8FEFC400-A0FF-46CE-F890-69C0160A8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031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24E0B-4BD2-C8A4-8096-EC9A76A8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Nikotin</a:t>
            </a:r>
            <a:endParaRPr lang="de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E9E193-1A52-4DC6-B794-F1FA5480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CH" sz="2800"/>
              <a:t>Eine psychoaktive Substanz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Es wirkt auf das Nervensystem und das Gehirn. Dies beeinflusst den gesamten Körper.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Es gibt mehrere Möglichkeiten, es zu konsumieren.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Es ist eine sehr suchterzeugende Substanz.</a:t>
            </a:r>
          </a:p>
          <a:p>
            <a:pPr>
              <a:buFont typeface="Wingdings" panose="05000000000000000000" pitchFamily="2" charset="2"/>
              <a:buChar char="§"/>
            </a:pPr>
            <a:endParaRPr lang="fr-CH" sz="2800"/>
          </a:p>
          <a:p>
            <a:pPr>
              <a:buFont typeface="Wingdings" panose="05000000000000000000" pitchFamily="2" charset="2"/>
              <a:buChar char="§"/>
            </a:pPr>
            <a:r>
              <a:rPr lang="fr-CH" sz="2800"/>
              <a:t>Natürlich im Tabak enthalten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Eine Pflanze, die in der Schweiz wächst und dort seit 1560 bekannt ist.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Sie wächst auch in vielen anderen Ländern.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CH"/>
              <a:t>Sie kann im Labor hergestellt werden.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CH"/>
          </a:p>
          <a:p>
            <a:pPr lvl="1">
              <a:buFont typeface="Wingdings" panose="05000000000000000000" pitchFamily="2" charset="2"/>
              <a:buChar char="§"/>
            </a:pPr>
            <a:endParaRPr lang="fr-CH"/>
          </a:p>
          <a:p>
            <a:pPr lvl="1">
              <a:buFont typeface="Wingdings" panose="05000000000000000000" pitchFamily="2" charset="2"/>
              <a:buChar char="§"/>
            </a:pPr>
            <a:endParaRPr lang="fr-CH"/>
          </a:p>
          <a:p>
            <a:pPr marL="201168" lvl="1" indent="0">
              <a:buNone/>
            </a:pPr>
            <a:endParaRPr lang="fr-CH"/>
          </a:p>
          <a:p>
            <a:pPr marL="0" indent="0">
              <a:buNone/>
            </a:pP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20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AC49B-CBA8-75DB-A0C8-325FD428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Video von Sucht Schweiz</a:t>
            </a:r>
            <a:endParaRPr lang="de-CH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16B7FA-FC9A-6B86-FA7A-547E02D144E6}"/>
              </a:ext>
            </a:extLst>
          </p:cNvPr>
          <p:cNvSpPr txBox="1"/>
          <p:nvPr/>
        </p:nvSpPr>
        <p:spPr>
          <a:xfrm>
            <a:off x="2872871" y="3614824"/>
            <a:ext cx="6097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>
                <a:hlinkClick r:id="rId3"/>
              </a:rPr>
              <a:t>Zahlen und Fakten - Tabak/Nikotin</a:t>
            </a:r>
            <a:endParaRPr lang="de-CH"/>
          </a:p>
          <a:p>
            <a:pPr algn="ctr"/>
            <a:endParaRPr lang="de-CH">
              <a:hlinkClick r:id="rId4"/>
            </a:endParaRPr>
          </a:p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217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24EC57-7782-4826-6BBD-5216B0E85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6C70CD0A-551A-D531-B48A-C1C84B888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6C3EFEA6-45FA-F8F8-7910-FF181E4E7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240789" y="193161"/>
            <a:ext cx="9710442" cy="6473628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F2702DCC-A2FF-B254-21CF-BCD30A2F7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F2A934-14FA-A381-32A1-5ACDDE780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rtlCol="0" anchor="b">
            <a:normAutofit/>
          </a:bodyPr>
          <a:lstStyle/>
          <a:p>
            <a:r>
              <a:rPr lang="de-DE" sz="4400">
                <a:solidFill>
                  <a:schemeClr val="tx1"/>
                </a:solidFill>
              </a:rPr>
              <a:t>Tabak und </a:t>
            </a:r>
            <a:r>
              <a:rPr lang="de-DE" sz="4400" err="1">
                <a:solidFill>
                  <a:schemeClr val="tx1"/>
                </a:solidFill>
              </a:rPr>
              <a:t>Nikotin</a:t>
            </a:r>
            <a:endParaRPr lang="de-DE" sz="440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98B956-7D57-1505-921C-A998CDC12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de-DE" sz="1600"/>
              <a:t>Quiz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7F10AE6A-1CA0-6F19-D4E0-81BA763D0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C8772343-D956-C568-84C6-A0E1AB4FF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7781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0E303-3209-9646-247A-AAF02A11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/>
              <a:t>In welchem Alter probieren Jugendliche in Europa durchschnittlich zum ersten Mal eine Zigarette aus?</a:t>
            </a:r>
            <a:endParaRPr lang="de-CH" sz="32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055FEA-31E4-6741-6E5E-4E60FE518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/>
              <a:t>A. 11 Jahre</a:t>
            </a:r>
          </a:p>
          <a:p>
            <a:r>
              <a:rPr lang="fr-FR" sz="2400"/>
              <a:t>B. 13 Jahre</a:t>
            </a:r>
          </a:p>
          <a:p>
            <a:r>
              <a:rPr lang="fr-FR" sz="2400"/>
              <a:t>C. 17 Jahre</a:t>
            </a:r>
          </a:p>
          <a:p>
            <a:r>
              <a:rPr lang="fr-FR" sz="2400"/>
              <a:t>D. 20 Jahre</a:t>
            </a:r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257772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EED7C-A230-4A11-FA5B-6901C524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6F97D9-7A66-9EDC-8BE7-C0904719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/>
              <a:t>In welchem Alter probieren Jugendliche in Europa durchschnittlich zum ersten Mal eine Zigarette aus?</a:t>
            </a:r>
            <a:endParaRPr lang="de-CH" sz="32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6D281A6-6839-9DE0-B2B9-63F2E9E55294}"/>
              </a:ext>
            </a:extLst>
          </p:cNvPr>
          <p:cNvSpPr txBox="1">
            <a:spLocks/>
          </p:cNvSpPr>
          <p:nvPr/>
        </p:nvSpPr>
        <p:spPr>
          <a:xfrm>
            <a:off x="1178736" y="2087181"/>
            <a:ext cx="9976944" cy="3760891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  <a:p>
            <a:r>
              <a:rPr lang="fr-FR" sz="3800"/>
              <a:t>B. 13 Jahre</a:t>
            </a:r>
          </a:p>
          <a:p>
            <a:endParaRPr lang="fr-FR" sz="2400"/>
          </a:p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  <a:p>
            <a:r>
              <a:rPr lang="fr-FR" sz="2400"/>
              <a:t>Im Jahr 2007 wurden im Rahmen einer in Deutschland, Frankreich und Italien durchgeführten Studie 15-Jährige, die bereits Tabak konsumiert hatten, befragt, wann sie zum ersten Mal geraucht hatten (mindestens einen Zug). Ihr erster Versuch erfolgte im Durchschnitt im Alter von 12,7 Jahren. </a:t>
            </a:r>
          </a:p>
        </p:txBody>
      </p:sp>
    </p:spTree>
    <p:extLst>
      <p:ext uri="{BB962C8B-B14F-4D97-AF65-F5344CB8AC3E}">
        <p14:creationId xmlns:p14="http://schemas.microsoft.com/office/powerpoint/2010/main" val="29454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DD398-276C-89A3-7351-516C264A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BCE4D-6D20-2FF4-3FA4-8DDEBC73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2. Wie wirkt Nikotin auf das Gehirn?</a:t>
            </a:r>
            <a:br>
              <a:rPr lang="fr-CH" sz="3200"/>
            </a:br>
            <a:endParaRPr lang="de-CH" sz="32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2C753D8-E0BB-22F5-3CD6-1449982799FD}"/>
              </a:ext>
            </a:extLst>
          </p:cNvPr>
          <p:cNvSpPr txBox="1">
            <a:spLocks/>
          </p:cNvSpPr>
          <p:nvPr/>
        </p:nvSpPr>
        <p:spPr>
          <a:xfrm>
            <a:off x="1178736" y="2087181"/>
            <a:ext cx="9849243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6E0947-6F8A-9FE3-9E39-D201CCECBCA0}"/>
              </a:ext>
            </a:extLst>
          </p:cNvPr>
          <p:cNvSpPr txBox="1"/>
          <p:nvPr/>
        </p:nvSpPr>
        <p:spPr>
          <a:xfrm>
            <a:off x="1212895" y="2187530"/>
            <a:ext cx="9976944" cy="293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 macht süchtig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 gibt lang anhaltende Energie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 verbessert das Gedächtnis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 schützt vor Stress</a:t>
            </a:r>
            <a:endParaRPr lang="de-CH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3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796F0-C757-FFF5-9F55-F0111BE6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DD8EC-C793-F537-C46F-8789ECDC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2. Wie wirkt Nikotin auf das Gehirn?</a:t>
            </a:r>
            <a:br>
              <a:rPr lang="fr-CH" sz="3200"/>
            </a:br>
            <a:endParaRPr lang="de-CH" sz="32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885434D-3193-4B8A-F683-853FEF66BD59}"/>
              </a:ext>
            </a:extLst>
          </p:cNvPr>
          <p:cNvSpPr txBox="1">
            <a:spLocks/>
          </p:cNvSpPr>
          <p:nvPr/>
        </p:nvSpPr>
        <p:spPr>
          <a:xfrm>
            <a:off x="1178736" y="2087181"/>
            <a:ext cx="9849243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3E3394-EC30-BBB0-693E-AD0CD25CDB5F}"/>
              </a:ext>
            </a:extLst>
          </p:cNvPr>
          <p:cNvSpPr txBox="1"/>
          <p:nvPr/>
        </p:nvSpPr>
        <p:spPr>
          <a:xfrm>
            <a:off x="1178736" y="2187530"/>
            <a:ext cx="997694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Es macht süchtig</a:t>
            </a:r>
          </a:p>
          <a:p>
            <a:pPr>
              <a:lnSpc>
                <a:spcPct val="200000"/>
              </a:lnSpc>
            </a:pPr>
            <a:endParaRPr lang="fr-FR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Es macht schnell abhängig. Das bedeutet, dass es anschließend schwierig ist, darauf zu verzichten. </a:t>
            </a:r>
          </a:p>
          <a:p>
            <a:endParaRPr lang="fr-FR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Dies gilt insbesondere für das sich noch entwickelnde Gehirn junger Menschen. Das Gehirn junger Menschen wird schneller nikotinabhängig als das eines Erwachsenen.</a:t>
            </a:r>
          </a:p>
          <a:p>
            <a:endParaRPr lang="fr-FR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5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F47AB-B539-D11B-8D1E-E4BAD5BD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9A7C4-6EC2-7559-E184-5866A31D6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/>
              <a:t>3. In welchem Jahr hat die Fluggesellschaft Swissair das Rauchen in ihren Flugzeugen verboten?</a:t>
            </a:r>
            <a:endParaRPr lang="de-CH" sz="320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29DD6C2-1E84-51BA-5EA6-B7FC3D3B813A}"/>
              </a:ext>
            </a:extLst>
          </p:cNvPr>
          <p:cNvSpPr txBox="1">
            <a:spLocks/>
          </p:cNvSpPr>
          <p:nvPr/>
        </p:nvSpPr>
        <p:spPr>
          <a:xfrm>
            <a:off x="1178736" y="2087181"/>
            <a:ext cx="9849243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FR" sz="2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26417B-D1D9-2273-688C-A3DC928F1B25}"/>
              </a:ext>
            </a:extLst>
          </p:cNvPr>
          <p:cNvSpPr txBox="1"/>
          <p:nvPr/>
        </p:nvSpPr>
        <p:spPr>
          <a:xfrm>
            <a:off x="1212895" y="2187530"/>
            <a:ext cx="9976944" cy="297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1980 für Europaflüge und 1990 für Interkontinentalflüge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1978 für alle Flüge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fr-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1996 für Europaflüge und 1998 für Interkontinentalflüge</a:t>
            </a:r>
            <a:endParaRPr lang="de-CH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63062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26_TF22712842.potx" id="{F5B7AB07-F859-4656-A1C1-DAFCFA0ACA4B}" vid="{A6E2497D-935A-4CFD-B9FD-6DCB15FA68B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4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ae6e5-329d-4bfe-ab07-ec9b675df5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49DF41EB6B4D8FED007C8F6CBEF7" ma:contentTypeVersion="10" ma:contentTypeDescription="Create a new document." ma:contentTypeScope="" ma:versionID="0656854296fa1a57209c699b4799d46c">
  <xsd:schema xmlns:xsd="http://www.w3.org/2001/XMLSchema" xmlns:xs="http://www.w3.org/2001/XMLSchema" xmlns:p="http://schemas.microsoft.com/office/2006/metadata/properties" xmlns:ns2="f42ae6e5-329d-4bfe-ab07-ec9b675df516" targetNamespace="http://schemas.microsoft.com/office/2006/metadata/properties" ma:root="true" ma:fieldsID="e538133fbb69946d76973c71fcec395e" ns2:_="">
    <xsd:import namespace="f42ae6e5-329d-4bfe-ab07-ec9b675df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e6e5-329d-4bfe-ab07-ec9b675d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a9f929-9352-48af-a438-8dd9d284f7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EEFF0-FB57-4CB4-8BFC-DF397689E2ED}">
  <ds:schemaRefs>
    <ds:schemaRef ds:uri="f42ae6e5-329d-4bfe-ab07-ec9b675df5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670AC8-44D8-44D8-AFC3-6FCB088B094A}">
  <ds:schemaRefs>
    <ds:schemaRef ds:uri="f42ae6e5-329d-4bfe-ab07-ec9b675df5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{26CC4464-7223-4D8C-8010-52276C5FD74E}tf22712842_win32</Template>
  <TotalTime>0</TotalTime>
  <Words>806</Words>
  <Application>Microsoft Office PowerPoint</Application>
  <PresentationFormat>Breitbild</PresentationFormat>
  <Paragraphs>109</Paragraphs>
  <Slides>16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Franklin Gothic Book</vt:lpstr>
      <vt:lpstr>Wingdings</vt:lpstr>
      <vt:lpstr>Benutzerdefiniert</vt:lpstr>
      <vt:lpstr>Tabak und Nikotin</vt:lpstr>
      <vt:lpstr>Nikotin</vt:lpstr>
      <vt:lpstr>Video von Sucht Schweiz</vt:lpstr>
      <vt:lpstr>Tabak und Nikotin</vt:lpstr>
      <vt:lpstr>In welchem Alter probieren Jugendliche in Europa durchschnittlich zum ersten Mal eine Zigarette aus?</vt:lpstr>
      <vt:lpstr>In welchem Alter probieren Jugendliche in Europa durchschnittlich zum ersten Mal eine Zigarette aus?</vt:lpstr>
      <vt:lpstr>2. Wie wirkt Nikotin auf das Gehirn? </vt:lpstr>
      <vt:lpstr>2. Wie wirkt Nikotin auf das Gehirn? </vt:lpstr>
      <vt:lpstr>3. In welchem Jahr hat die Fluggesellschaft Swissair das Rauchen in ihren Flugzeugen verboten?</vt:lpstr>
      <vt:lpstr>3. In welchem Jahr hat die Fluggesellschaft Swissair das Rauchen in ihren Flugzeugen verboten?</vt:lpstr>
      <vt:lpstr>4. Was ist für dich der attraktivste Vorteil, mit dem Rauchen aufzuhören oder gar nicht erst anzufangen?</vt:lpstr>
      <vt:lpstr>4. Was ist für dich der attraktivste Vorteil, mit dem Rauchen aufzuhören oder gar nicht erst anzufangen?</vt:lpstr>
      <vt:lpstr>Fragen</vt:lpstr>
      <vt:lpstr>Der  Ziel-Baum</vt:lpstr>
      <vt:lpstr>Anleitung</vt:lpstr>
      <vt:lpstr>Brief an mich selbst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Zoé Leu</dc:creator>
  <cp:keywords>, docId:ED232C1701CC61D6698475DD6F8BBFE4</cp:keywords>
  <cp:lastModifiedBy>Oliver Padlina</cp:lastModifiedBy>
  <cp:revision>1</cp:revision>
  <dcterms:created xsi:type="dcterms:W3CDTF">2026-01-28T16:03:52Z</dcterms:created>
  <dcterms:modified xsi:type="dcterms:W3CDTF">2026-02-06T12:44:57Z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0x010100956F49DF41EB6B4D8FED007C8F6CBEF7</vt:lpwstr>
  </property>
  <property fmtid="{D5CDD505-2E9C-101B-9397-08002B2CF9AE}" pid="3" name="MediaServiceImageTags">
    <vt:lpwstr/>
  </property>
</Properties>
</file>