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98" r:id="rId6"/>
    <p:sldId id="261" r:id="rId7"/>
    <p:sldId id="294" r:id="rId8"/>
    <p:sldId id="295" r:id="rId9"/>
    <p:sldId id="291" r:id="rId10"/>
    <p:sldId id="292" r:id="rId11"/>
    <p:sldId id="296" r:id="rId12"/>
    <p:sldId id="299" r:id="rId13"/>
    <p:sldId id="29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A7E29-58A5-760A-E6CE-67535ED30AC0}" name="Markus Dick" initials="MD" userId="S::markus.dick@stop2drop.ch::a37d811a-4868-49c6-8130-93581e422559" providerId="AD"/>
  <p188:author id="{C08BDC72-D5B5-1D89-9D9B-259DFAE1C920}" name="Felicitas Ettlin" initials="FE" userId="S::felicitas.ettlin@stop2drop.ch::a505feeb-852b-4059-8e62-54542fa42109" providerId="AD"/>
  <p188:author id="{5063218B-6998-2F69-FD0F-75582E7E98EB}" name="Zoé Leu" initials="ZL" userId="S::zleu@radix.ch::4585e03f-74c5-4da9-afb9-41201281e7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6AD"/>
    <a:srgbClr val="328F32"/>
    <a:srgbClr val="3AA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D98D8-36AD-CB96-25D1-1FE474F756B2}" v="65" dt="2026-02-24T13:26:22.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123" autoAdjust="0"/>
  </p:normalViewPr>
  <p:slideViewPr>
    <p:cSldViewPr snapToGrid="0">
      <p:cViewPr varScale="1">
        <p:scale>
          <a:sx n="107" d="100"/>
          <a:sy n="107" d="100"/>
        </p:scale>
        <p:origin x="224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525F8D91-145E-419C-9DE3-E96F5977ADF3}" type="datetimeFigureOut">
              <a:rPr lang="de-CH" smtClean="0"/>
              <a:pPr/>
              <a:t>24.02.2026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
              <a:t>Format de texte maître d'édition</a:t>
            </a:r>
          </a:p>
          <a:p>
            <a:pPr lvl="1"/>
            <a:r>
              <a:rPr lang="fr"/>
              <a:t>Deuxième niveau</a:t>
            </a:r>
          </a:p>
          <a:p>
            <a:pPr lvl="2"/>
            <a:r>
              <a:rPr lang="fr"/>
              <a:t>Troisième niveau</a:t>
            </a:r>
          </a:p>
          <a:p>
            <a:pPr lvl="3"/>
            <a:r>
              <a:rPr lang="fr"/>
              <a:t>Quatrième niveau</a:t>
            </a:r>
          </a:p>
          <a:p>
            <a:pPr lvl="4"/>
            <a:r>
              <a:rPr lang="fr"/>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6205A66-0F67-4D63-87C8-B6157B98DD96}" type="slidenum">
              <a:rPr lang="de-CH" smtClean="0"/>
              <a:pPr/>
              <a:t>‹Nr.›</a:t>
            </a:fld>
            <a:endParaRPr lang="de-CH"/>
          </a:p>
        </p:txBody>
      </p:sp>
    </p:spTree>
    <p:extLst>
      <p:ext uri="{BB962C8B-B14F-4D97-AF65-F5344CB8AC3E}">
        <p14:creationId xmlns:p14="http://schemas.microsoft.com/office/powerpoint/2010/main" val="386232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 sz="1200" kern="1200">
                <a:solidFill>
                  <a:schemeClr val="tx1"/>
                </a:solidFill>
                <a:effectLst/>
                <a:latin typeface="Calibri" panose="020F0502020204030204" pitchFamily="34" charset="0"/>
                <a:ea typeface="+mn-ea"/>
                <a:cs typeface="+mn-cs"/>
              </a:rPr>
              <a:t>Les mégots de cigarette – ils sont petits, mais causent de gros dégâts. Ils font partie des types de déchets les plus courants dans le monde. Même si on les remarque à peine, ils sont nombreux, très toxiques et polluent les sols et les eaux. En conséquence, ils mettent en danger la santé des animaux et des humains.</a:t>
            </a:r>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6205A66-0F67-4D63-87C8-B6157B98DD96}" type="slidenum">
              <a:rPr lang="de-CH" smtClean="0"/>
              <a:t>1</a:t>
            </a:fld>
            <a:endParaRPr lang="de-CH"/>
          </a:p>
        </p:txBody>
      </p:sp>
    </p:spTree>
    <p:extLst>
      <p:ext uri="{BB962C8B-B14F-4D97-AF65-F5344CB8AC3E}">
        <p14:creationId xmlns:p14="http://schemas.microsoft.com/office/powerpoint/2010/main" val="149344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 sz="1200" kern="1200" dirty="0">
                <a:solidFill>
                  <a:schemeClr val="tx1"/>
                </a:solidFill>
                <a:effectLst/>
                <a:latin typeface="Calibri" panose="020F0502020204030204" pitchFamily="34" charset="0"/>
                <a:ea typeface="+mn-ea"/>
                <a:cs typeface="+mn-cs"/>
              </a:rPr>
              <a:t>Après cette introduction au sujet du « littering de cigarettes », il est conseillé de planifier une leçon supplémentaire où les élèves ramassent des mégots de cigarette (suivre les instructions pour la protection).</a:t>
            </a:r>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Après l'action, une photo des mégots collectées peut être prise et envoyée via le formulaire en bas de la page </a:t>
            </a:r>
            <a:r>
              <a:rPr lang="de-CH" sz="1200" u="sng" kern="1200" dirty="0">
                <a:solidFill>
                  <a:schemeClr val="tx1"/>
                </a:solidFill>
                <a:effectLst/>
                <a:latin typeface="Calibri" panose="020F0502020204030204" pitchFamily="34" charset="0"/>
                <a:ea typeface="+mn-ea"/>
                <a:cs typeface="+mn-cs"/>
              </a:rPr>
              <a:t>https://stop2drop.ch/fr/challenge25-fr/#envoyer</a:t>
            </a:r>
            <a:r>
              <a:rPr lang="fr" sz="1200" kern="1200" dirty="0">
                <a:solidFill>
                  <a:schemeClr val="tx1"/>
                </a:solidFill>
                <a:effectLst/>
                <a:latin typeface="Calibri" panose="020F0502020204030204" pitchFamily="34" charset="0"/>
                <a:ea typeface="+mn-ea"/>
                <a:cs typeface="+mn-cs"/>
              </a:rPr>
              <a:t>. Le nombre de mégots collectées sera inclus dans le résultat global affiché sur la page d'accueil stop2drop.ch.</a:t>
            </a:r>
            <a:endParaRPr lang="de-CH" sz="1200" kern="1200" dirty="0">
              <a:solidFill>
                <a:schemeClr val="tx1"/>
              </a:solidFill>
              <a:effectLst/>
              <a:latin typeface="Calibri" panose="020F0502020204030204" pitchFamily="34" charset="0"/>
              <a:ea typeface="+mn-ea"/>
              <a:cs typeface="+mn-cs"/>
            </a:endParaRPr>
          </a:p>
          <a:p>
            <a:endParaRPr lang="de-CH" dirty="0"/>
          </a:p>
        </p:txBody>
      </p:sp>
      <p:sp>
        <p:nvSpPr>
          <p:cNvPr id="4" name="Foliennummernplatzhalter 3"/>
          <p:cNvSpPr>
            <a:spLocks noGrp="1"/>
          </p:cNvSpPr>
          <p:nvPr>
            <p:ph type="sldNum" sz="quarter" idx="5"/>
          </p:nvPr>
        </p:nvSpPr>
        <p:spPr/>
        <p:txBody>
          <a:bodyPr/>
          <a:lstStyle/>
          <a:p>
            <a:fld id="{D6205A66-0F67-4D63-87C8-B6157B98DD96}" type="slidenum">
              <a:rPr lang="de-CH" smtClean="0"/>
              <a:pPr/>
              <a:t>10</a:t>
            </a:fld>
            <a:endParaRPr lang="de-CH"/>
          </a:p>
        </p:txBody>
      </p:sp>
    </p:spTree>
    <p:extLst>
      <p:ext uri="{BB962C8B-B14F-4D97-AF65-F5344CB8AC3E}">
        <p14:creationId xmlns:p14="http://schemas.microsoft.com/office/powerpoint/2010/main" val="305467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B3CD-E43E-FD29-12BF-85994F29892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4F4093D-B04E-09CD-3C39-AA7AA13D98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3DE6C0-9066-0F9C-D8CF-F5116BED19C4}"/>
              </a:ext>
            </a:extLst>
          </p:cNvPr>
          <p:cNvSpPr>
            <a:spLocks noGrp="1"/>
          </p:cNvSpPr>
          <p:nvPr>
            <p:ph type="body" idx="1"/>
          </p:nvPr>
        </p:nvSpPr>
        <p:spPr/>
        <p:txBody>
          <a:bodyPr/>
          <a:lstStyle/>
          <a:p>
            <a:r>
              <a:rPr lang="fr" dirty="0">
                <a:latin typeface="Calibri" panose="020F0502020204030204" pitchFamily="34" charset="0"/>
                <a:ea typeface="Calibri" panose="020F0502020204030204" pitchFamily="34" charset="0"/>
                <a:cs typeface="Calibri" panose="020F0502020204030204" pitchFamily="34" charset="0"/>
              </a:rPr>
              <a:t>(Note pour l’enseignant-e : La diapositive montre l’historique et la création de stop2drop)</a:t>
            </a:r>
          </a:p>
          <a:p>
            <a:endParaRPr lang="de-DE"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i="0" kern="1200" dirty="0">
                <a:solidFill>
                  <a:schemeClr val="tx1"/>
                </a:solidFill>
                <a:effectLst/>
                <a:latin typeface="Calibri" panose="020F0502020204030204" pitchFamily="34" charset="0"/>
                <a:ea typeface="+mn-ea"/>
                <a:cs typeface="+mn-cs"/>
              </a:rPr>
              <a:t>Pour agir ensemble contre le problème des mégots de cigarette, les jeunes fondèrent une association, cherchèrent des sponsors, collectèrent assidûment les mégots et mobilisèrent d'autres personnes pour qu'ils participent à leur tour. Markus Dick, alors chef de projet du projet national de prévention « Expérience non -fumeur », fut immédiatement enthousiaste à propos de cette brillante idée – et le projet fut développé ensemble.</a:t>
            </a:r>
          </a:p>
          <a:p>
            <a:endParaRPr lang="de-DE" dirty="0">
              <a:latin typeface="Calibri" panose="020F0502020204030204" pitchFamily="34" charset="0"/>
              <a:ea typeface="Calibri" panose="020F0502020204030204" pitchFamily="34" charset="0"/>
              <a:cs typeface="Calibri" panose="020F0502020204030204" pitchFamily="34" charset="0"/>
            </a:endParaRPr>
          </a:p>
          <a:p>
            <a:r>
              <a:rPr lang="fr" dirty="0">
                <a:latin typeface="Calibri" panose="020F0502020204030204" pitchFamily="34" charset="0"/>
                <a:ea typeface="Calibri" panose="020F0502020204030204" pitchFamily="34" charset="0"/>
                <a:cs typeface="Calibri" panose="020F0502020204030204" pitchFamily="34" charset="0"/>
              </a:rPr>
              <a:t>C'est un bon exemple de ce que les élèves peuvent accomplir : un projet scolaire qui a fait le saut en pratique. </a:t>
            </a:r>
            <a:endParaRPr lang="de-CH"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564A385E-0F3A-AC0C-32DD-60FE19E6B706}"/>
              </a:ext>
            </a:extLst>
          </p:cNvPr>
          <p:cNvSpPr>
            <a:spLocks noGrp="1"/>
          </p:cNvSpPr>
          <p:nvPr>
            <p:ph type="sldNum" sz="quarter" idx="5"/>
          </p:nvPr>
        </p:nvSpPr>
        <p:spPr/>
        <p:txBody>
          <a:bodyPr/>
          <a:lstStyle/>
          <a:p>
            <a:fld id="{D6205A66-0F67-4D63-87C8-B6157B98DD96}" type="slidenum">
              <a:rPr lang="de-CH" smtClean="0"/>
              <a:t>2</a:t>
            </a:fld>
            <a:endParaRPr lang="de-CH"/>
          </a:p>
        </p:txBody>
      </p:sp>
    </p:spTree>
    <p:extLst>
      <p:ext uri="{BB962C8B-B14F-4D97-AF65-F5344CB8AC3E}">
        <p14:creationId xmlns:p14="http://schemas.microsoft.com/office/powerpoint/2010/main" val="249306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 sz="1200" kern="1200" dirty="0">
                <a:solidFill>
                  <a:schemeClr val="tx1"/>
                </a:solidFill>
                <a:effectLst/>
                <a:latin typeface="Calibri" panose="020F0502020204030204" pitchFamily="34" charset="0"/>
                <a:ea typeface="+mn-ea"/>
                <a:cs typeface="+mn-cs"/>
              </a:rPr>
              <a:t>Tu remarques les mégots de cigarette quand tu vas te promener ? Quand avez-vous vu des mégots de cigarette par terre pour la dernière fois ?</a:t>
            </a:r>
            <a:endParaRPr lang="de-CH" sz="1200" kern="1200" dirty="0">
              <a:solidFill>
                <a:schemeClr val="tx1"/>
              </a:solidFill>
              <a:effectLst/>
              <a:latin typeface="Calibri" panose="020F0502020204030204" pitchFamily="34" charset="0"/>
              <a:ea typeface="+mn-ea"/>
              <a:cs typeface="+mn-cs"/>
            </a:endParaRPr>
          </a:p>
          <a:p>
            <a:r>
              <a:rPr lang="fr" sz="1200" i="1" kern="1200" dirty="0">
                <a:solidFill>
                  <a:schemeClr val="tx1"/>
                </a:solidFill>
                <a:effectLst/>
                <a:latin typeface="Calibri" panose="020F0502020204030204" pitchFamily="34" charset="0"/>
                <a:ea typeface="+mn-ea"/>
                <a:cs typeface="+mn-cs"/>
              </a:rPr>
              <a:t>(Laissez la classe répondre)</a:t>
            </a:r>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Voici quelques exemples de mégots de cigarette au sol : </a:t>
            </a:r>
            <a:br>
              <a:rPr lang="de-DE" sz="1200" kern="1200" dirty="0">
                <a:solidFill>
                  <a:schemeClr val="tx1"/>
                </a:solidFill>
                <a:effectLst/>
                <a:latin typeface="Calibri" panose="020F0502020204030204" pitchFamily="34" charset="0"/>
                <a:ea typeface="+mn-ea"/>
                <a:cs typeface="+mn-cs"/>
              </a:rPr>
            </a:br>
            <a:r>
              <a:rPr lang="fr" sz="1200" kern="1200" dirty="0">
                <a:solidFill>
                  <a:schemeClr val="tx1"/>
                </a:solidFill>
                <a:effectLst/>
                <a:latin typeface="Calibri" panose="020F0502020204030204" pitchFamily="34" charset="0"/>
                <a:ea typeface="+mn-ea"/>
                <a:cs typeface="+mn-cs"/>
              </a:rPr>
              <a:t>(CLIC)</a:t>
            </a:r>
            <a:br>
              <a:rPr lang="de-DE" sz="1200" kern="1200" dirty="0">
                <a:solidFill>
                  <a:schemeClr val="tx1"/>
                </a:solidFill>
                <a:effectLst/>
                <a:latin typeface="Calibri" panose="020F0502020204030204" pitchFamily="34" charset="0"/>
                <a:ea typeface="+mn-ea"/>
                <a:cs typeface="+mn-cs"/>
              </a:rPr>
            </a:br>
            <a:r>
              <a:rPr lang="fr" sz="1200" kern="1200" dirty="0">
                <a:solidFill>
                  <a:schemeClr val="tx1"/>
                </a:solidFill>
                <a:effectLst/>
                <a:latin typeface="Calibri" panose="020F0502020204030204" pitchFamily="34" charset="0"/>
                <a:ea typeface="+mn-ea"/>
                <a:cs typeface="+mn-cs"/>
              </a:rPr>
              <a:t>Parc</a:t>
            </a:r>
            <a:br>
              <a:rPr lang="de-DE" sz="1200" kern="1200" dirty="0">
                <a:solidFill>
                  <a:schemeClr val="tx1"/>
                </a:solidFill>
                <a:effectLst/>
                <a:latin typeface="Calibri" panose="020F0502020204030204" pitchFamily="34" charset="0"/>
                <a:ea typeface="+mn-ea"/>
                <a:cs typeface="+mn-cs"/>
              </a:rPr>
            </a:br>
            <a:r>
              <a:rPr lang="fr" sz="1200" kern="1200" dirty="0">
                <a:solidFill>
                  <a:schemeClr val="tx1"/>
                </a:solidFill>
                <a:effectLst/>
                <a:latin typeface="Calibri" panose="020F0502020204030204" pitchFamily="34" charset="0"/>
                <a:ea typeface="+mn-ea"/>
                <a:cs typeface="+mn-cs"/>
              </a:rPr>
              <a:t>(CLIC)</a:t>
            </a:r>
          </a:p>
          <a:p>
            <a:r>
              <a:rPr lang="fr" sz="1200" kern="1200" dirty="0">
                <a:solidFill>
                  <a:schemeClr val="tx1"/>
                </a:solidFill>
                <a:effectLst/>
                <a:latin typeface="Calibri" panose="020F0502020204030204" pitchFamily="34" charset="0"/>
                <a:ea typeface="+mn-ea"/>
                <a:cs typeface="+mn-cs"/>
              </a:rPr>
              <a:t>Bouche d'égout</a:t>
            </a:r>
            <a:br>
              <a:rPr lang="de-DE" sz="1200" kern="1200" dirty="0">
                <a:solidFill>
                  <a:schemeClr val="tx1"/>
                </a:solidFill>
                <a:effectLst/>
                <a:latin typeface="Calibri" panose="020F0502020204030204" pitchFamily="34" charset="0"/>
                <a:ea typeface="+mn-ea"/>
                <a:cs typeface="+mn-cs"/>
              </a:rPr>
            </a:br>
            <a:r>
              <a:rPr lang="fr" sz="1200" kern="1200" dirty="0">
                <a:solidFill>
                  <a:schemeClr val="tx1"/>
                </a:solidFill>
                <a:effectLst/>
                <a:latin typeface="Calibri" panose="020F0502020204030204" pitchFamily="34" charset="0"/>
                <a:ea typeface="+mn-ea"/>
                <a:cs typeface="+mn-cs"/>
              </a:rPr>
              <a:t>(CLIC)</a:t>
            </a:r>
            <a:br>
              <a:rPr lang="de-DE" sz="1200" kern="1200" dirty="0">
                <a:solidFill>
                  <a:schemeClr val="tx1"/>
                </a:solidFill>
                <a:effectLst/>
                <a:latin typeface="Calibri" panose="020F0502020204030204" pitchFamily="34" charset="0"/>
                <a:ea typeface="+mn-ea"/>
                <a:cs typeface="+mn-cs"/>
              </a:rPr>
            </a:br>
            <a:r>
              <a:rPr lang="fr" sz="1200" kern="1200" dirty="0">
                <a:solidFill>
                  <a:schemeClr val="tx1"/>
                </a:solidFill>
                <a:effectLst/>
                <a:latin typeface="Calibri" panose="020F0502020204030204" pitchFamily="34" charset="0"/>
                <a:ea typeface="+mn-ea"/>
                <a:cs typeface="+mn-cs"/>
              </a:rPr>
              <a:t>Chemin de promenade</a:t>
            </a:r>
          </a:p>
          <a:p>
            <a:r>
              <a:rPr lang="fr" sz="1200" kern="1200" dirty="0">
                <a:solidFill>
                  <a:schemeClr val="tx1"/>
                </a:solidFill>
                <a:effectLst/>
                <a:latin typeface="Calibri" panose="020F0502020204030204" pitchFamily="34" charset="0"/>
                <a:ea typeface="+mn-ea"/>
                <a:cs typeface="+mn-cs"/>
              </a:rPr>
              <a:t>(CLIC)</a:t>
            </a:r>
            <a:br>
              <a:rPr lang="de-DE" sz="1200" kern="1200" dirty="0">
                <a:solidFill>
                  <a:schemeClr val="tx1"/>
                </a:solidFill>
                <a:effectLst/>
                <a:latin typeface="Calibri" panose="020F0502020204030204" pitchFamily="34" charset="0"/>
                <a:ea typeface="+mn-ea"/>
                <a:cs typeface="+mn-cs"/>
              </a:rPr>
            </a:br>
            <a:r>
              <a:rPr lang="fr" sz="1200" kern="1200" dirty="0">
                <a:solidFill>
                  <a:schemeClr val="tx1"/>
                </a:solidFill>
                <a:effectLst/>
                <a:latin typeface="Calibri" panose="020F0502020204030204" pitchFamily="34" charset="0"/>
                <a:ea typeface="+mn-ea"/>
                <a:cs typeface="+mn-cs"/>
              </a:rPr>
              <a:t>Piste de ski...</a:t>
            </a:r>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Le problème avec le littering de cigarettes, c'est que la pluie et la neige dissolvent les substances toxiques des filtres. En conséquence, l'eau est contaminée et les microplastiques pénètrent dans l'environnement.</a:t>
            </a:r>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(CLIC)</a:t>
            </a:r>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Les mégots de cigarette sont le produit le plus négligemment jeté au monde.</a:t>
            </a:r>
          </a:p>
        </p:txBody>
      </p:sp>
      <p:sp>
        <p:nvSpPr>
          <p:cNvPr id="4" name="Foliennummernplatzhalter 3"/>
          <p:cNvSpPr>
            <a:spLocks noGrp="1"/>
          </p:cNvSpPr>
          <p:nvPr>
            <p:ph type="sldNum" sz="quarter" idx="5"/>
          </p:nvPr>
        </p:nvSpPr>
        <p:spPr/>
        <p:txBody>
          <a:bodyPr/>
          <a:lstStyle/>
          <a:p>
            <a:fld id="{D6205A66-0F67-4D63-87C8-B6157B98DD96}" type="slidenum">
              <a:rPr lang="de-CH" smtClean="0"/>
              <a:t>3</a:t>
            </a:fld>
            <a:endParaRPr lang="de-CH"/>
          </a:p>
        </p:txBody>
      </p:sp>
    </p:spTree>
    <p:extLst>
      <p:ext uri="{BB962C8B-B14F-4D97-AF65-F5344CB8AC3E}">
        <p14:creationId xmlns:p14="http://schemas.microsoft.com/office/powerpoint/2010/main" val="329769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E1C4-CFEA-4040-5DC8-3487866CF7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4E7C5D-8EAE-BA81-0C61-DAAD2230D9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D4222E-408B-C0D6-E814-A74A0CECEF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kern="1200" dirty="0">
                <a:solidFill>
                  <a:schemeClr val="tx1"/>
                </a:solidFill>
                <a:effectLst/>
                <a:latin typeface="Calibri" panose="020F0502020204030204" pitchFamily="34" charset="0"/>
                <a:ea typeface="+mn-ea"/>
                <a:cs typeface="+mn-cs"/>
              </a:rPr>
              <a:t>Examinons de plus près où se situe le problème du littering de cigarettes.</a:t>
            </a:r>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(CLIC)</a:t>
            </a:r>
          </a:p>
          <a:p>
            <a:r>
              <a:rPr lang="fr" sz="1200" kern="1200" dirty="0">
                <a:solidFill>
                  <a:schemeClr val="tx1"/>
                </a:solidFill>
                <a:effectLst/>
                <a:latin typeface="Calibri" panose="020F0502020204030204" pitchFamily="34" charset="0"/>
                <a:ea typeface="+mn-ea"/>
                <a:cs typeface="+mn-cs"/>
              </a:rPr>
              <a:t>3 mégots sur 4 finissent négligemment par terre et dans la nature.</a:t>
            </a:r>
          </a:p>
          <a:p>
            <a:r>
              <a:rPr lang="fr" sz="1200" kern="1200" dirty="0">
                <a:solidFill>
                  <a:schemeClr val="tx1"/>
                </a:solidFill>
                <a:effectLst/>
                <a:latin typeface="Calibri" panose="020F0502020204030204" pitchFamily="34" charset="0"/>
                <a:ea typeface="+mn-ea"/>
                <a:cs typeface="+mn-cs"/>
              </a:rPr>
              <a:t>(CLIC)</a:t>
            </a:r>
          </a:p>
          <a:p>
            <a:r>
              <a:rPr lang="fr" sz="1200" kern="1200" dirty="0">
                <a:solidFill>
                  <a:schemeClr val="tx1"/>
                </a:solidFill>
                <a:effectLst/>
                <a:latin typeface="Calibri" panose="020F0502020204030204" pitchFamily="34" charset="0"/>
                <a:ea typeface="+mn-ea"/>
                <a:cs typeface="+mn-cs"/>
              </a:rPr>
              <a:t>Chaque année, 4,5 billions de mégots de cigarette sont jetés négligemment dans le monde. Ça fait 600 mégots pour chaque personne dans ce monde. </a:t>
            </a:r>
          </a:p>
          <a:p>
            <a:r>
              <a:rPr lang="fr" sz="1200" kern="1200" dirty="0">
                <a:solidFill>
                  <a:schemeClr val="tx1"/>
                </a:solidFill>
                <a:effectLst/>
                <a:latin typeface="Calibri" panose="020F0502020204030204" pitchFamily="34" charset="0"/>
                <a:ea typeface="+mn-ea"/>
                <a:cs typeface="+mn-cs"/>
              </a:rPr>
              <a:t>(CLIC)</a:t>
            </a:r>
          </a:p>
          <a:p>
            <a:r>
              <a:rPr lang="fr" sz="1200" kern="1200" dirty="0">
                <a:solidFill>
                  <a:schemeClr val="tx1"/>
                </a:solidFill>
                <a:effectLst/>
                <a:latin typeface="Calibri" panose="020F0502020204030204" pitchFamily="34" charset="0"/>
                <a:ea typeface="+mn-ea"/>
                <a:cs typeface="+mn-cs"/>
              </a:rPr>
              <a:t>Selon l'Organisation mondiale de la santé, jusqu'à 680 millions de kilogrammes de mégots de cigarette se retrouvent chaque année dans l'environnement. Cela correspond au poids de plus de 100 000 éléphants. </a:t>
            </a:r>
          </a:p>
          <a:p>
            <a:endParaRPr lang="de-CH" sz="1200" kern="1200" dirty="0">
              <a:solidFill>
                <a:schemeClr val="tx1"/>
              </a:solidFill>
              <a:effectLst/>
              <a:latin typeface="Calibri" panose="020F0502020204030204" pitchFamily="34" charset="0"/>
              <a:ea typeface="+mn-ea"/>
              <a:cs typeface="+mn-cs"/>
            </a:endParaRPr>
          </a:p>
          <a:p>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(Image : générée par IA.)</a:t>
            </a:r>
            <a:endParaRPr lang="de-CH"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F9C3C8F0-F947-E43B-DCE0-F8443E9C739D}"/>
              </a:ext>
            </a:extLst>
          </p:cNvPr>
          <p:cNvSpPr>
            <a:spLocks noGrp="1"/>
          </p:cNvSpPr>
          <p:nvPr>
            <p:ph type="sldNum" sz="quarter" idx="5"/>
          </p:nvPr>
        </p:nvSpPr>
        <p:spPr/>
        <p:txBody>
          <a:bodyPr/>
          <a:lstStyle/>
          <a:p>
            <a:fld id="{D6205A66-0F67-4D63-87C8-B6157B98DD96}" type="slidenum">
              <a:rPr lang="de-CH" smtClean="0"/>
              <a:t>4</a:t>
            </a:fld>
            <a:endParaRPr lang="de-CH"/>
          </a:p>
        </p:txBody>
      </p:sp>
    </p:spTree>
    <p:extLst>
      <p:ext uri="{BB962C8B-B14F-4D97-AF65-F5344CB8AC3E}">
        <p14:creationId xmlns:p14="http://schemas.microsoft.com/office/powerpoint/2010/main" val="87206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F1F1-959E-06D7-EE5E-428711AD98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0037C9-8598-6F8A-5FD1-81126F212A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81160C-738A-CFB9-609C-BA04F0671F30}"/>
              </a:ext>
            </a:extLst>
          </p:cNvPr>
          <p:cNvSpPr>
            <a:spLocks noGrp="1"/>
          </p:cNvSpPr>
          <p:nvPr>
            <p:ph type="body" idx="1"/>
          </p:nvPr>
        </p:nvSpPr>
        <p:spPr/>
        <p:txBody>
          <a:bodyPr/>
          <a:lstStyle/>
          <a:p>
            <a:r>
              <a:rPr lang="fr" sz="1200" kern="1200" dirty="0">
                <a:solidFill>
                  <a:schemeClr val="tx1"/>
                </a:solidFill>
                <a:effectLst/>
                <a:latin typeface="Calibri" panose="020F0502020204030204" pitchFamily="34" charset="0"/>
                <a:ea typeface="+mn-ea"/>
                <a:cs typeface="+mn-cs"/>
              </a:rPr>
              <a:t>Le littering de déchets de cigarettes génère des coûts de nettoyage énormes. </a:t>
            </a:r>
          </a:p>
          <a:p>
            <a:r>
              <a:rPr lang="fr" sz="1200" kern="1200" dirty="0">
                <a:solidFill>
                  <a:schemeClr val="tx1"/>
                </a:solidFill>
                <a:effectLst/>
                <a:latin typeface="Calibri" panose="020F0502020204030204" pitchFamily="34" charset="0"/>
                <a:ea typeface="+mn-ea"/>
                <a:cs typeface="+mn-cs"/>
              </a:rPr>
              <a:t>(CLIC)</a:t>
            </a:r>
          </a:p>
          <a:p>
            <a:r>
              <a:rPr lang="fr" sz="1200" kern="1200" dirty="0">
                <a:solidFill>
                  <a:schemeClr val="tx1"/>
                </a:solidFill>
                <a:effectLst/>
                <a:latin typeface="Calibri" panose="020F0502020204030204" pitchFamily="34" charset="0"/>
                <a:ea typeface="+mn-ea"/>
                <a:cs typeface="+mn-cs"/>
              </a:rPr>
              <a:t>En Suisse, 52 millions de francs suisses sont dépensés chaque année. Cet argent pourrait être investi dans des projets plus significatifs, par exemple pour les jeunes. </a:t>
            </a:r>
          </a:p>
          <a:p>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Les mégots de cigarette jetés dans la nature contaminent notre eau, déclenchent des incendies de forêts et de prairies et empoisonnent tout notre écosystème – des bactéries à nous, les humains. </a:t>
            </a:r>
          </a:p>
          <a:p>
            <a:r>
              <a:rPr lang="fr" sz="1200" kern="1200" dirty="0">
                <a:solidFill>
                  <a:schemeClr val="tx1"/>
                </a:solidFill>
                <a:effectLst/>
                <a:latin typeface="Calibri" panose="020F0502020204030204" pitchFamily="34" charset="0"/>
                <a:ea typeface="+mn-ea"/>
                <a:cs typeface="+mn-cs"/>
              </a:rPr>
              <a:t>(CLIC)</a:t>
            </a:r>
          </a:p>
          <a:p>
            <a:r>
              <a:rPr lang="fr" sz="1200" kern="1200" dirty="0">
                <a:solidFill>
                  <a:schemeClr val="tx1"/>
                </a:solidFill>
                <a:effectLst/>
                <a:latin typeface="Calibri" panose="020F0502020204030204" pitchFamily="34" charset="0"/>
                <a:ea typeface="+mn-ea"/>
                <a:cs typeface="+mn-cs"/>
              </a:rPr>
              <a:t>Cela s'explique par le fait que les cigarettes et les mégots contiennent environ 7 000 produits chimiques, dont certains sont dangereux.</a:t>
            </a:r>
          </a:p>
          <a:p>
            <a:endParaRPr lang="de-CH" sz="1200" kern="1200" dirty="0">
              <a:solidFill>
                <a:schemeClr val="tx1"/>
              </a:solidFill>
              <a:effectLst/>
              <a:latin typeface="Calibri" panose="020F0502020204030204" pitchFamily="34" charset="0"/>
              <a:ea typeface="+mn-ea"/>
              <a:cs typeface="+mn-cs"/>
            </a:endParaRPr>
          </a:p>
          <a:p>
            <a:endParaRPr lang="de-CH" sz="1200" kern="1200" dirty="0">
              <a:solidFill>
                <a:schemeClr val="tx1"/>
              </a:solidFill>
              <a:effectLst/>
              <a:latin typeface="Calibri" panose="020F0502020204030204" pitchFamily="34" charset="0"/>
              <a:ea typeface="+mn-ea"/>
              <a:cs typeface="+mn-cs"/>
            </a:endParaRPr>
          </a:p>
          <a:p>
            <a:r>
              <a:rPr lang="fr" sz="1200" kern="1200" dirty="0">
                <a:solidFill>
                  <a:schemeClr val="tx1"/>
                </a:solidFill>
                <a:effectLst/>
                <a:latin typeface="Calibri" panose="020F0502020204030204" pitchFamily="34" charset="0"/>
                <a:ea typeface="+mn-ea"/>
                <a:cs typeface="+mn-cs"/>
              </a:rPr>
              <a:t>(Image : générée par IA.)</a:t>
            </a:r>
            <a:endParaRPr lang="de-CH" dirty="0">
              <a:latin typeface="Calibri" panose="020F0502020204030204" pitchFamily="34" charset="0"/>
              <a:ea typeface="Calibri" panose="020F0502020204030204" pitchFamily="34" charset="0"/>
              <a:cs typeface="Calibri" panose="020F0502020204030204" pitchFamily="34" charset="0"/>
            </a:endParaRPr>
          </a:p>
          <a:p>
            <a:endParaRPr lang="de-CH" sz="1200" kern="1200" dirty="0">
              <a:solidFill>
                <a:schemeClr val="tx1"/>
              </a:solidFill>
              <a:effectLst/>
              <a:latin typeface="Calibri" panose="020F0502020204030204" pitchFamily="34" charset="0"/>
              <a:ea typeface="+mn-ea"/>
              <a:cs typeface="+mn-cs"/>
            </a:endParaRPr>
          </a:p>
        </p:txBody>
      </p:sp>
      <p:sp>
        <p:nvSpPr>
          <p:cNvPr id="4" name="Foliennummernplatzhalter 3">
            <a:extLst>
              <a:ext uri="{FF2B5EF4-FFF2-40B4-BE49-F238E27FC236}">
                <a16:creationId xmlns:a16="http://schemas.microsoft.com/office/drawing/2014/main" id="{CCF5B294-66EE-2B58-4859-4E939476B258}"/>
              </a:ext>
            </a:extLst>
          </p:cNvPr>
          <p:cNvSpPr>
            <a:spLocks noGrp="1"/>
          </p:cNvSpPr>
          <p:nvPr>
            <p:ph type="sldNum" sz="quarter" idx="5"/>
          </p:nvPr>
        </p:nvSpPr>
        <p:spPr/>
        <p:txBody>
          <a:bodyPr/>
          <a:lstStyle/>
          <a:p>
            <a:fld id="{D6205A66-0F67-4D63-87C8-B6157B98DD96}" type="slidenum">
              <a:rPr lang="de-CH" smtClean="0"/>
              <a:t>5</a:t>
            </a:fld>
            <a:endParaRPr lang="de-CH"/>
          </a:p>
        </p:txBody>
      </p:sp>
    </p:spTree>
    <p:extLst>
      <p:ext uri="{BB962C8B-B14F-4D97-AF65-F5344CB8AC3E}">
        <p14:creationId xmlns:p14="http://schemas.microsoft.com/office/powerpoint/2010/main" val="346209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 sz="1200" kern="1200" dirty="0">
                <a:solidFill>
                  <a:schemeClr val="tx1"/>
                </a:solidFill>
                <a:effectLst/>
                <a:highlight>
                  <a:srgbClr val="FFFFFF"/>
                </a:highlight>
                <a:latin typeface="Calibri" panose="020F0502020204030204" pitchFamily="34" charset="0"/>
                <a:ea typeface="+mn-ea"/>
                <a:cs typeface="+mn-cs"/>
              </a:rPr>
              <a:t>La pluie et la neige dissolvent les substances toxiques des mégots de cigarette. En conséquence, ils finissent dans le sol, dans nos rivières et nos lacs – et empoisonnent notre eau, </a:t>
            </a:r>
          </a:p>
          <a:p>
            <a:r>
              <a:rPr lang="fr" sz="1200" kern="1200" dirty="0">
                <a:solidFill>
                  <a:schemeClr val="tx1"/>
                </a:solidFill>
                <a:effectLst/>
                <a:highlight>
                  <a:srgbClr val="FFFFFF"/>
                </a:highlight>
                <a:latin typeface="Calibri" panose="020F0502020204030204" pitchFamily="34" charset="0"/>
                <a:ea typeface="+mn-ea"/>
                <a:cs typeface="+mn-cs"/>
              </a:rPr>
              <a:t>(CLIC)</a:t>
            </a:r>
          </a:p>
          <a:p>
            <a:r>
              <a:rPr lang="fr" sz="1200" kern="1200" dirty="0">
                <a:solidFill>
                  <a:schemeClr val="tx1"/>
                </a:solidFill>
                <a:effectLst/>
                <a:highlight>
                  <a:srgbClr val="FFFFFF"/>
                </a:highlight>
                <a:latin typeface="Calibri" panose="020F0502020204030204" pitchFamily="34" charset="0"/>
                <a:ea typeface="+mn-ea"/>
                <a:cs typeface="+mn-cs"/>
              </a:rPr>
              <a:t>jusqu'à 1 000 litres par mégot. </a:t>
            </a:r>
          </a:p>
          <a:p>
            <a:r>
              <a:rPr lang="fr" sz="1200" kern="1200" dirty="0">
                <a:solidFill>
                  <a:schemeClr val="tx1"/>
                </a:solidFill>
                <a:effectLst/>
                <a:highlight>
                  <a:srgbClr val="FFFFFF"/>
                </a:highlight>
                <a:latin typeface="Calibri" panose="020F0502020204030204" pitchFamily="34" charset="0"/>
                <a:ea typeface="+mn-ea"/>
                <a:cs typeface="+mn-cs"/>
              </a:rPr>
              <a:t>(CLIC)</a:t>
            </a:r>
          </a:p>
          <a:p>
            <a:r>
              <a:rPr lang="fr-CH" sz="1200" kern="1200" dirty="0">
                <a:solidFill>
                  <a:schemeClr val="tx1"/>
                </a:solidFill>
                <a:effectLst/>
                <a:latin typeface="Calibri" panose="020F0502020204030204" pitchFamily="34" charset="0"/>
                <a:ea typeface="+mn-ea"/>
                <a:cs typeface="+mn-cs"/>
              </a:rPr>
              <a:t>Les mégots de cigarettes sont tellement toxiques qu'une concentration d'un mégot pour un litre d'eau tue 50 % des poissons.</a:t>
            </a:r>
          </a:p>
          <a:p>
            <a:endParaRPr lang="de-CH" sz="1200" kern="1200" dirty="0">
              <a:solidFill>
                <a:schemeClr val="tx1"/>
              </a:solidFill>
              <a:effectLst/>
              <a:highlight>
                <a:srgbClr val="FFFFFF"/>
              </a:highlight>
              <a:latin typeface="Calibri" panose="020F0502020204030204" pitchFamily="34" charset="0"/>
              <a:ea typeface="+mn-ea"/>
              <a:cs typeface="+mn-cs"/>
            </a:endParaRPr>
          </a:p>
          <a:p>
            <a:r>
              <a:rPr lang="fr" sz="1200" kern="1200" dirty="0">
                <a:solidFill>
                  <a:schemeClr val="tx1"/>
                </a:solidFill>
                <a:effectLst/>
                <a:highlight>
                  <a:srgbClr val="FFFFFF"/>
                </a:highlight>
                <a:latin typeface="Calibri" panose="020F0502020204030204" pitchFamily="34" charset="0"/>
                <a:ea typeface="+mn-ea"/>
                <a:cs typeface="+mn-cs"/>
              </a:rPr>
              <a:t>Les filtres à cigarette restants sont faits de microfibres plastiques. Ils ne sont pas biodégradables, mais se décomposent en microplastiques nocifs. </a:t>
            </a:r>
          </a:p>
          <a:p>
            <a:endParaRPr lang="de-CH" sz="1200" kern="1200" dirty="0">
              <a:solidFill>
                <a:schemeClr val="tx1"/>
              </a:solidFill>
              <a:effectLst/>
              <a:highlight>
                <a:srgbClr val="FFFFFF"/>
              </a:highlight>
              <a:latin typeface="Calibri" panose="020F0502020204030204" pitchFamily="34" charset="0"/>
              <a:ea typeface="+mn-ea"/>
              <a:cs typeface="+mn-cs"/>
            </a:endParaRPr>
          </a:p>
          <a:p>
            <a:r>
              <a:rPr lang="fr" sz="1200" kern="1200" dirty="0">
                <a:solidFill>
                  <a:schemeClr val="tx1"/>
                </a:solidFill>
                <a:effectLst/>
                <a:highlight>
                  <a:srgbClr val="FFFFFF"/>
                </a:highlight>
                <a:latin typeface="Calibri" panose="020F0502020204030204" pitchFamily="34" charset="0"/>
                <a:ea typeface="+mn-ea"/>
                <a:cs typeface="+mn-cs"/>
              </a:rPr>
              <a:t>(CLIC)</a:t>
            </a:r>
          </a:p>
          <a:p>
            <a:r>
              <a:rPr lang="fr" sz="1200" kern="1200" dirty="0">
                <a:solidFill>
                  <a:schemeClr val="tx1"/>
                </a:solidFill>
                <a:effectLst/>
                <a:highlight>
                  <a:srgbClr val="FFFFFF"/>
                </a:highlight>
                <a:latin typeface="Calibri" panose="020F0502020204030204" pitchFamily="34" charset="0"/>
                <a:ea typeface="+mn-ea"/>
                <a:cs typeface="+mn-cs"/>
              </a:rPr>
              <a:t>Ces microplastiques mettent plus de 1 000 ans à se dissoudre dans la nature et peuvent être absorbés par les animaux via leur estomac durant cette période. C'est ainsi qu'il revient chez l'humain grâce à la nourriture.</a:t>
            </a:r>
            <a:endParaRPr lang="de-CH"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6205A66-0F67-4D63-87C8-B6157B98DD96}" type="slidenum">
              <a:rPr lang="de-CH" smtClean="0"/>
              <a:t>6</a:t>
            </a:fld>
            <a:endParaRPr lang="de-CH"/>
          </a:p>
        </p:txBody>
      </p:sp>
    </p:spTree>
    <p:extLst>
      <p:ext uri="{BB962C8B-B14F-4D97-AF65-F5344CB8AC3E}">
        <p14:creationId xmlns:p14="http://schemas.microsoft.com/office/powerpoint/2010/main" val="352851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 sz="1200" kern="1200" dirty="0">
                <a:solidFill>
                  <a:schemeClr val="tx1"/>
                </a:solidFill>
                <a:effectLst/>
                <a:highlight>
                  <a:srgbClr val="FFFFFF"/>
                </a:highlight>
                <a:latin typeface="Calibri" panose="020F0502020204030204" pitchFamily="34" charset="0"/>
                <a:ea typeface="+mn-ea"/>
                <a:cs typeface="+mn-cs"/>
              </a:rPr>
              <a:t>Le tabagisme n'est pas seulement nocif pour l'environnement, mais il est aussi responsable de nombreuses maladies. </a:t>
            </a:r>
          </a:p>
          <a:p>
            <a:r>
              <a:rPr lang="fr" sz="1200" kern="1200" dirty="0">
                <a:solidFill>
                  <a:schemeClr val="tx1"/>
                </a:solidFill>
                <a:effectLst/>
                <a:highlight>
                  <a:srgbClr val="FFFFFF"/>
                </a:highlight>
                <a:latin typeface="Calibri" panose="020F0502020204030204" pitchFamily="34" charset="0"/>
                <a:ea typeface="+mn-ea"/>
                <a:cs typeface="+mn-cs"/>
              </a:rPr>
              <a:t>(CLIC)</a:t>
            </a:r>
          </a:p>
          <a:p>
            <a:r>
              <a:rPr lang="fr" sz="1200" kern="1200" dirty="0">
                <a:solidFill>
                  <a:schemeClr val="tx1"/>
                </a:solidFill>
                <a:effectLst/>
                <a:highlight>
                  <a:srgbClr val="FFFFFF"/>
                </a:highlight>
                <a:latin typeface="Calibri" panose="020F0502020204030204" pitchFamily="34" charset="0"/>
                <a:ea typeface="+mn-ea"/>
                <a:cs typeface="+mn-cs"/>
              </a:rPr>
              <a:t>Le tabagisme endommage tous nos organes et raccourcit notre espérance de vie d'environ 10 ans. </a:t>
            </a:r>
          </a:p>
          <a:p>
            <a:r>
              <a:rPr lang="fr" sz="1200" kern="1200" dirty="0">
                <a:solidFill>
                  <a:schemeClr val="tx1"/>
                </a:solidFill>
                <a:effectLst/>
                <a:highlight>
                  <a:srgbClr val="FFFFFF"/>
                </a:highlight>
                <a:latin typeface="Calibri" panose="020F0502020204030204" pitchFamily="34" charset="0"/>
                <a:ea typeface="+mn-ea"/>
                <a:cs typeface="+mn-cs"/>
              </a:rPr>
              <a:t>(CLIC)</a:t>
            </a:r>
          </a:p>
          <a:p>
            <a:r>
              <a:rPr lang="fr" sz="1200" kern="1200" dirty="0">
                <a:solidFill>
                  <a:schemeClr val="tx1"/>
                </a:solidFill>
                <a:effectLst/>
                <a:highlight>
                  <a:srgbClr val="FFFFFF"/>
                </a:highlight>
                <a:latin typeface="Calibri"/>
                <a:ea typeface="Calibri"/>
                <a:cs typeface="Calibri"/>
              </a:rPr>
              <a:t>Chaque année, 9 500 personnes en Suisse meurent prématurément à cause de la consommation de tabac et de nicotine. Le tabagisme est l'un des plus grands facteurs de risque pour les maladies et les décès associés.</a:t>
            </a:r>
            <a:endParaRPr lang="de-CH" sz="1200" kern="1200" dirty="0">
              <a:solidFill>
                <a:schemeClr val="tx1"/>
              </a:solidFill>
              <a:effectLst/>
              <a:highlight>
                <a:srgbClr val="FFFF00"/>
              </a:highlight>
              <a:latin typeface="Calibri"/>
              <a:ea typeface="Calibri"/>
              <a:cs typeface="Calibri"/>
            </a:endParaRPr>
          </a:p>
          <a:p>
            <a:r>
              <a:rPr lang="fr" sz="1200" kern="1200" dirty="0">
                <a:solidFill>
                  <a:schemeClr val="tx1"/>
                </a:solidFill>
                <a:effectLst/>
                <a:highlight>
                  <a:srgbClr val="FFFFFF"/>
                </a:highlight>
                <a:latin typeface="Calibri" panose="020F0502020204030204" pitchFamily="34" charset="0"/>
                <a:ea typeface="+mn-ea"/>
                <a:cs typeface="+mn-cs"/>
              </a:rPr>
              <a:t>(CLIC)</a:t>
            </a:r>
          </a:p>
          <a:p>
            <a:r>
              <a:rPr lang="fr" sz="1200" kern="1200" dirty="0">
                <a:solidFill>
                  <a:schemeClr val="tx1"/>
                </a:solidFill>
                <a:effectLst/>
                <a:highlight>
                  <a:srgbClr val="FFFFFF"/>
                </a:highlight>
                <a:latin typeface="Calibri" panose="020F0502020204030204" pitchFamily="34" charset="0"/>
                <a:ea typeface="+mn-ea"/>
                <a:cs typeface="+mn-cs"/>
              </a:rPr>
              <a:t>Et le danger commence très jeune : avaler un mégot de cigarette peut entraîner un empoisonnement chez les enfants, ce qui arrive souvent selon </a:t>
            </a:r>
            <a:r>
              <a:rPr lang="fr" b="0" i="0" dirty="0" err="1">
                <a:solidFill>
                  <a:srgbClr val="121212"/>
                </a:solidFill>
                <a:effectLst/>
                <a:highlight>
                  <a:srgbClr val="FFFFFF"/>
                </a:highlight>
                <a:latin typeface="Calibri" panose="020F0502020204030204" pitchFamily="34" charset="0"/>
              </a:rPr>
              <a:t>Tox</a:t>
            </a:r>
            <a:r>
              <a:rPr lang="fr" b="0" i="0" dirty="0">
                <a:solidFill>
                  <a:srgbClr val="121212"/>
                </a:solidFill>
                <a:effectLst/>
                <a:highlight>
                  <a:srgbClr val="FFFFFF"/>
                </a:highlight>
                <a:latin typeface="Calibri" panose="020F0502020204030204" pitchFamily="34" charset="0"/>
              </a:rPr>
              <a:t> Info Suisse. </a:t>
            </a:r>
            <a:r>
              <a:rPr lang="fr" sz="1200" kern="1200" dirty="0">
                <a:solidFill>
                  <a:schemeClr val="tx1"/>
                </a:solidFill>
                <a:effectLst/>
                <a:highlight>
                  <a:srgbClr val="FFFFFF"/>
                </a:highlight>
                <a:latin typeface="Calibri" panose="020F0502020204030204" pitchFamily="34" charset="0"/>
                <a:ea typeface="+mn-ea"/>
                <a:cs typeface="+mn-cs"/>
              </a:rPr>
              <a:t> </a:t>
            </a:r>
          </a:p>
          <a:p>
            <a:endParaRPr lang="de-CH"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6205A66-0F67-4D63-87C8-B6157B98DD96}" type="slidenum">
              <a:rPr lang="de-CH" smtClean="0"/>
              <a:t>7</a:t>
            </a:fld>
            <a:endParaRPr lang="de-CH"/>
          </a:p>
        </p:txBody>
      </p:sp>
    </p:spTree>
    <p:extLst>
      <p:ext uri="{BB962C8B-B14F-4D97-AF65-F5344CB8AC3E}">
        <p14:creationId xmlns:p14="http://schemas.microsoft.com/office/powerpoint/2010/main" val="165359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D6205A66-0F67-4D63-87C8-B6157B98DD96}" type="slidenum">
              <a:rPr lang="de-CH" smtClean="0"/>
              <a:pPr/>
              <a:t>8</a:t>
            </a:fld>
            <a:endParaRPr lang="de-CH"/>
          </a:p>
        </p:txBody>
      </p:sp>
    </p:spTree>
    <p:extLst>
      <p:ext uri="{BB962C8B-B14F-4D97-AF65-F5344CB8AC3E}">
        <p14:creationId xmlns:p14="http://schemas.microsoft.com/office/powerpoint/2010/main" val="165145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latin typeface="Calibri" panose="020F0502020204030204" pitchFamily="34" charset="0"/>
                <a:ea typeface="Calibri" panose="020F0502020204030204" pitchFamily="34" charset="0"/>
                <a:cs typeface="Calibri" panose="020F0502020204030204" pitchFamily="34" charset="0"/>
              </a:rPr>
              <a:t>(Note pour LP : Cette vidéo résume le problème environnemental lié au littering de cigarettes. Lien vers la vidéo : </a:t>
            </a:r>
            <a:r>
              <a:rPr lang="de-CH" dirty="0">
                <a:latin typeface="Calibri" panose="020F0502020204030204" pitchFamily="34" charset="0"/>
                <a:ea typeface="Calibri" panose="020F0502020204030204" pitchFamily="34" charset="0"/>
                <a:cs typeface="Calibri" panose="020F0502020204030204" pitchFamily="34" charset="0"/>
              </a:rPr>
              <a:t>https://vimeo.com/819047521?fl=pl&amp;fe=vl </a:t>
            </a:r>
            <a:r>
              <a:rPr lang="fr" dirty="0">
                <a:latin typeface="Calibri" panose="020F0502020204030204" pitchFamily="34" charset="0"/>
                <a:ea typeface="Calibri" panose="020F0502020204030204" pitchFamily="34" charset="0"/>
                <a:cs typeface="Calibri" panose="020F0502020204030204" pitchFamily="34" charset="0"/>
              </a:rPr>
              <a:t>)</a:t>
            </a:r>
            <a:endParaRPr lang="de-CH" dirty="0"/>
          </a:p>
        </p:txBody>
      </p:sp>
      <p:sp>
        <p:nvSpPr>
          <p:cNvPr id="4" name="Foliennummernplatzhalter 3"/>
          <p:cNvSpPr>
            <a:spLocks noGrp="1"/>
          </p:cNvSpPr>
          <p:nvPr>
            <p:ph type="sldNum" sz="quarter" idx="5"/>
          </p:nvPr>
        </p:nvSpPr>
        <p:spPr/>
        <p:txBody>
          <a:bodyPr/>
          <a:lstStyle/>
          <a:p>
            <a:fld id="{D6205A66-0F67-4D63-87C8-B6157B98DD96}" type="slidenum">
              <a:rPr lang="de-CH" smtClean="0"/>
              <a:pPr/>
              <a:t>9</a:t>
            </a:fld>
            <a:endParaRPr lang="de-CH"/>
          </a:p>
        </p:txBody>
      </p:sp>
    </p:spTree>
    <p:extLst>
      <p:ext uri="{BB962C8B-B14F-4D97-AF65-F5344CB8AC3E}">
        <p14:creationId xmlns:p14="http://schemas.microsoft.com/office/powerpoint/2010/main" val="257266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defRPr>
            </a:lvl1pPr>
          </a:lstStyle>
          <a:p>
            <a:r>
              <a:rPr lang="fr"/>
              <a:t>Modifier le format maître du titre en cliquant</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
              <a:t>Cliquez pour modifier le style maître des sous-titres</a:t>
            </a:r>
          </a:p>
        </p:txBody>
      </p:sp>
      <p:sp>
        <p:nvSpPr>
          <p:cNvPr id="6" name="Foliennummernplatzhalter 5"/>
          <p:cNvSpPr>
            <a:spLocks noGrp="1"/>
          </p:cNvSpPr>
          <p:nvPr>
            <p:ph type="sldNum" sz="quarter" idx="12"/>
          </p:nvPr>
        </p:nvSpPr>
        <p:spPr/>
        <p:txBody>
          <a:bodyPr/>
          <a:lstStyle>
            <a:lvl1pPr>
              <a:defRPr>
                <a:latin typeface="Calibri" panose="020F0502020204030204" pitchFamily="34" charset="0"/>
              </a:defRPr>
            </a:lvl1pPr>
          </a:lstStyle>
          <a:p>
            <a:fld id="{802006FE-6571-4354-8775-F8708372C227}" type="slidenum">
              <a:rPr lang="de-DE" smtClean="0"/>
              <a:pPr/>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
              <a:t>Modifier le format maître du titre en cliquant</a:t>
            </a:r>
          </a:p>
        </p:txBody>
      </p:sp>
      <p:sp>
        <p:nvSpPr>
          <p:cNvPr id="3" name="Vertikaler Textplatzhalter 2"/>
          <p:cNvSpPr>
            <a:spLocks noGrp="1"/>
          </p:cNvSpPr>
          <p:nvPr>
            <p:ph type="body" orient="vert" idx="1"/>
          </p:nvPr>
        </p:nvSpPr>
        <p:spPr/>
        <p:txBody>
          <a:bodyPr vert="eaVert"/>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fr"/>
              <a:t>Modifier le format maître du titre en cliquant</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anose="020F0502020204030204" pitchFamily="34" charset="0"/>
              </a:defRPr>
            </a:lvl1pPr>
          </a:lstStyle>
          <a:p>
            <a:r>
              <a:rPr lang="fr"/>
              <a:t>Modifier le format maître du titre en cliquant</a:t>
            </a:r>
          </a:p>
        </p:txBody>
      </p:sp>
      <p:sp>
        <p:nvSpPr>
          <p:cNvPr id="3" name="Inhaltsplatzhalt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fr"/>
              <a:t>Modifier le format maître du titre en cliquant</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
              <a:t>Modifier le format maître du texte</a:t>
            </a:r>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
              <a:t>Modifier le format maître du titre en cliquant</a:t>
            </a:r>
          </a:p>
        </p:txBody>
      </p:sp>
      <p:sp>
        <p:nvSpPr>
          <p:cNvPr id="3" name="Inhaltsplatzhalter 2"/>
          <p:cNvSpPr>
            <a:spLocks noGrp="1"/>
          </p:cNvSpPr>
          <p:nvPr>
            <p:ph sz="half" idx="1"/>
          </p:nvPr>
        </p:nvSpPr>
        <p:spPr>
          <a:xfrm>
            <a:off x="838200" y="1825625"/>
            <a:ext cx="5181600" cy="4351338"/>
          </a:xfrm>
        </p:spPr>
        <p:txBody>
          <a:body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4" name="Inhaltsplatzhalter 3"/>
          <p:cNvSpPr>
            <a:spLocks noGrp="1"/>
          </p:cNvSpPr>
          <p:nvPr>
            <p:ph sz="half" idx="2"/>
          </p:nvPr>
        </p:nvSpPr>
        <p:spPr>
          <a:xfrm>
            <a:off x="6172200" y="1825625"/>
            <a:ext cx="5181600" cy="4351338"/>
          </a:xfrm>
        </p:spPr>
        <p:txBody>
          <a:body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fr"/>
              <a:t>Modifier le format maître du titre en cliquant</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
              <a:t>Modifier le format maître du texte</a:t>
            </a:r>
          </a:p>
        </p:txBody>
      </p:sp>
      <p:sp>
        <p:nvSpPr>
          <p:cNvPr id="4" name="Inhaltsplatzhalter 3"/>
          <p:cNvSpPr>
            <a:spLocks noGrp="1"/>
          </p:cNvSpPr>
          <p:nvPr>
            <p:ph sz="half" idx="2"/>
          </p:nvPr>
        </p:nvSpPr>
        <p:spPr>
          <a:xfrm>
            <a:off x="839788" y="2505075"/>
            <a:ext cx="5157787" cy="3684588"/>
          </a:xfrm>
        </p:spPr>
        <p:txBody>
          <a:body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
              <a:t>Modifier le format maître du texte</a:t>
            </a:r>
          </a:p>
        </p:txBody>
      </p:sp>
      <p:sp>
        <p:nvSpPr>
          <p:cNvPr id="6" name="Inhaltsplatzhalter 5"/>
          <p:cNvSpPr>
            <a:spLocks noGrp="1"/>
          </p:cNvSpPr>
          <p:nvPr>
            <p:ph sz="quarter" idx="4"/>
          </p:nvPr>
        </p:nvSpPr>
        <p:spPr>
          <a:xfrm>
            <a:off x="6172200" y="2505075"/>
            <a:ext cx="5183188" cy="3684588"/>
          </a:xfrm>
        </p:spPr>
        <p:txBody>
          <a:body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
              <a:t>Modifier le format maître du titre en cliquant</a:t>
            </a:r>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fr"/>
              <a:t>Modifier le format maître du titre en cliquant</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
              <a:t>Modifier le format maître du texte</a:t>
            </a:r>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fr"/>
              <a:t>Modifier le format maître du titre en cliquant</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
              <a:t>Modifier le format maître du texte</a:t>
            </a:r>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
              <a:t>Modifier le format maître du titre en cliquant</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
              <a:t>Modifier le format maître du texte</a:t>
            </a:r>
          </a:p>
          <a:p>
            <a:pPr lvl="1"/>
            <a:r>
              <a:rPr lang="fr"/>
              <a:t>Deuxième niveau</a:t>
            </a:r>
          </a:p>
          <a:p>
            <a:pPr lvl="2"/>
            <a:r>
              <a:rPr lang="fr"/>
              <a:t>Troisième niveau</a:t>
            </a:r>
          </a:p>
          <a:p>
            <a:pPr lvl="3"/>
            <a:r>
              <a:rPr lang="fr"/>
              <a:t>Quatrième niveau</a:t>
            </a:r>
          </a:p>
          <a:p>
            <a:pPr lvl="4"/>
            <a:r>
              <a:rPr lang="fr"/>
              <a:t>Cinquième niveau</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02006FE-6571-4354-8775-F8708372C227}" type="slidenum">
              <a:rPr lang="de-DE" smtClean="0"/>
              <a:pPr/>
              <a:t>‹Nr.›</a:t>
            </a:fld>
            <a:endParaRPr lang="de-DE"/>
          </a:p>
        </p:txBody>
      </p:sp>
      <p:pic>
        <p:nvPicPr>
          <p:cNvPr id="8" name="Grafik 7" descr="Une image qui inclut le logo, les graphismes, le clipart, le design graphique.&#10;&#10;Description auto-générée">
            <a:extLst>
              <a:ext uri="{FF2B5EF4-FFF2-40B4-BE49-F238E27FC236}">
                <a16:creationId xmlns:a16="http://schemas.microsoft.com/office/drawing/2014/main" id="{6E2AB67E-2BB9-2C74-A8E8-A82C5B5EA1D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19497" b="17054"/>
          <a:stretch/>
        </p:blipFill>
        <p:spPr>
          <a:xfrm>
            <a:off x="10824354" y="136525"/>
            <a:ext cx="1058892" cy="671858"/>
          </a:xfrm>
          <a:prstGeom prst="rect">
            <a:avLst/>
          </a:prstGeom>
        </p:spPr>
      </p:pic>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op2drop.ch/challenge#einreich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top2drop.ch/fr/challenge25-fr/#envoy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819047521?fl=pl&amp;fe=v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e image qui contient le ciel, l'extérieur, les nuages, l'herbe.&#10;&#10;Description auto-générée">
            <a:extLst>
              <a:ext uri="{FF2B5EF4-FFF2-40B4-BE49-F238E27FC236}">
                <a16:creationId xmlns:a16="http://schemas.microsoft.com/office/drawing/2014/main" id="{43D89D9C-9CB8-AAA2-3F00-CA5D90758182}"/>
              </a:ext>
            </a:extLst>
          </p:cNvPr>
          <p:cNvPicPr>
            <a:picLocks noChangeAspect="1"/>
          </p:cNvPicPr>
          <p:nvPr/>
        </p:nvPicPr>
        <p:blipFill rotWithShape="1">
          <a:blip r:embed="rId3">
            <a:alphaModFix amt="50000"/>
          </a:blip>
          <a:srcRect t="15126" b="287"/>
          <a:stretch/>
        </p:blipFill>
        <p:spPr>
          <a:xfrm>
            <a:off x="20" y="1"/>
            <a:ext cx="12191980" cy="6857999"/>
          </a:xfrm>
          <a:prstGeom prst="rect">
            <a:avLst/>
          </a:prstGeom>
        </p:spPr>
      </p:pic>
      <p:sp>
        <p:nvSpPr>
          <p:cNvPr id="2" name="Titel 1"/>
          <p:cNvSpPr>
            <a:spLocks noGrp="1"/>
          </p:cNvSpPr>
          <p:nvPr>
            <p:ph type="ctrTitle"/>
          </p:nvPr>
        </p:nvSpPr>
        <p:spPr>
          <a:xfrm>
            <a:off x="1524000" y="1122362"/>
            <a:ext cx="9144000" cy="2900518"/>
          </a:xfrm>
        </p:spPr>
        <p:txBody>
          <a:bodyPr>
            <a:normAutofit/>
          </a:bodyPr>
          <a:lstStyle/>
          <a:p>
            <a:r>
              <a:rPr lang="fr" sz="6600">
                <a:solidFill>
                  <a:srgbClr val="FFFFFF"/>
                </a:solidFill>
              </a:rPr>
              <a:t>stop2drop</a:t>
            </a:r>
          </a:p>
        </p:txBody>
      </p:sp>
      <p:sp>
        <p:nvSpPr>
          <p:cNvPr id="3" name="Untertitel 2"/>
          <p:cNvSpPr>
            <a:spLocks noGrp="1"/>
          </p:cNvSpPr>
          <p:nvPr>
            <p:ph type="subTitle" idx="1"/>
          </p:nvPr>
        </p:nvSpPr>
        <p:spPr>
          <a:xfrm>
            <a:off x="1524000" y="4159404"/>
            <a:ext cx="9144000" cy="1098395"/>
          </a:xfrm>
        </p:spPr>
        <p:txBody>
          <a:bodyPr vert="horz" lIns="91440" tIns="45720" rIns="91440" bIns="45720" rtlCol="0">
            <a:normAutofit/>
          </a:bodyPr>
          <a:lstStyle/>
          <a:p>
            <a:r>
              <a:rPr lang="fr" sz="2800" dirty="0">
                <a:solidFill>
                  <a:srgbClr val="FFFFFF"/>
                </a:solidFill>
                <a:cs typeface="Calibri"/>
              </a:rPr>
              <a:t>Ensemble contre le littering </a:t>
            </a:r>
            <a:r>
              <a:rPr lang="fr" sz="2800">
                <a:solidFill>
                  <a:srgbClr val="FFFFFF"/>
                </a:solidFill>
                <a:cs typeface="Calibri"/>
              </a:rPr>
              <a:t>des mégots,</a:t>
            </a:r>
            <a:endParaRPr lang="fr" sz="2800" dirty="0">
              <a:solidFill>
                <a:srgbClr val="FFFFFF"/>
              </a:solidFill>
              <a:cs typeface="Calibri"/>
            </a:endParaRPr>
          </a:p>
          <a:p>
            <a:r>
              <a:rPr lang="fr" sz="2800" dirty="0">
                <a:solidFill>
                  <a:srgbClr val="FFFFFF"/>
                </a:solidFill>
                <a:cs typeface="Calibri"/>
              </a:rPr>
              <a:t>pour un environnement propre et sain</a:t>
            </a:r>
            <a:endParaRPr lang="en-US" sz="2800" dirty="0">
              <a:solidFill>
                <a:srgbClr val="FFFFFF"/>
              </a:solidFill>
            </a:endParaRPr>
          </a:p>
        </p:txBody>
      </p:sp>
    </p:spTree>
    <p:extLst>
      <p:ext uri="{BB962C8B-B14F-4D97-AF65-F5344CB8AC3E}">
        <p14:creationId xmlns:p14="http://schemas.microsoft.com/office/powerpoint/2010/main" val="15774998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D9F4-0DAC-04D0-A1F7-BC0411BA35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F25950-84ED-B8DF-EDFE-3AC1F06491BC}"/>
              </a:ext>
            </a:extLst>
          </p:cNvPr>
          <p:cNvSpPr>
            <a:spLocks noGrp="1"/>
          </p:cNvSpPr>
          <p:nvPr>
            <p:ph type="title"/>
          </p:nvPr>
        </p:nvSpPr>
        <p:spPr/>
        <p:txBody>
          <a:bodyPr anchor="ctr">
            <a:normAutofit/>
          </a:bodyPr>
          <a:lstStyle/>
          <a:p>
            <a:r>
              <a:rPr lang="fr-CH" dirty="0"/>
              <a:t>Passer à l'action</a:t>
            </a:r>
            <a:endParaRPr lang="fr" dirty="0"/>
          </a:p>
        </p:txBody>
      </p:sp>
      <p:sp>
        <p:nvSpPr>
          <p:cNvPr id="3" name="Inhaltsplatzhalter 2">
            <a:extLst>
              <a:ext uri="{FF2B5EF4-FFF2-40B4-BE49-F238E27FC236}">
                <a16:creationId xmlns:a16="http://schemas.microsoft.com/office/drawing/2014/main" id="{06CFE5E0-0ED6-0564-4CA6-C15AFF1306C1}"/>
              </a:ext>
            </a:extLst>
          </p:cNvPr>
          <p:cNvSpPr>
            <a:spLocks noGrp="1"/>
          </p:cNvSpPr>
          <p:nvPr>
            <p:ph idx="1"/>
          </p:nvPr>
        </p:nvSpPr>
        <p:spPr>
          <a:xfrm>
            <a:off x="838200" y="1825625"/>
            <a:ext cx="10515600" cy="3375025"/>
          </a:xfrm>
        </p:spPr>
        <p:txBody>
          <a:bodyPr vert="horz" lIns="91440" tIns="45720" rIns="91440" bIns="45720" rtlCol="0" anchor="t">
            <a:normAutofit/>
          </a:bodyPr>
          <a:lstStyle/>
          <a:p>
            <a:pPr marL="514350" lvl="0" indent="-514350">
              <a:spcAft>
                <a:spcPts val="1000"/>
              </a:spcAft>
              <a:buAutoNum type="arabicPeriod"/>
            </a:pPr>
            <a:r>
              <a:rPr lang="fr" dirty="0"/>
              <a:t>Organisation du matériel </a:t>
            </a:r>
          </a:p>
          <a:p>
            <a:pPr lvl="1">
              <a:spcBef>
                <a:spcPts val="0"/>
              </a:spcBef>
            </a:pPr>
            <a:r>
              <a:rPr lang="fr" sz="2000" dirty="0">
                <a:latin typeface="Calibri"/>
                <a:ea typeface="Calibri"/>
                <a:cs typeface="Calibri"/>
              </a:rPr>
              <a:t>Pinces à linge</a:t>
            </a:r>
          </a:p>
          <a:p>
            <a:pPr lvl="1">
              <a:spcBef>
                <a:spcPts val="0"/>
              </a:spcBef>
            </a:pPr>
            <a:r>
              <a:rPr lang="fr" sz="2000" dirty="0"/>
              <a:t>Conteneurs (bouteille PET ou un sac)</a:t>
            </a:r>
          </a:p>
          <a:p>
            <a:pPr lvl="1">
              <a:spcBef>
                <a:spcPts val="0"/>
              </a:spcBef>
            </a:pPr>
            <a:r>
              <a:rPr lang="fr" sz="2000" dirty="0">
                <a:latin typeface="Calibri"/>
                <a:ea typeface="Calibri"/>
                <a:cs typeface="Calibri"/>
              </a:rPr>
              <a:t>Des gants</a:t>
            </a:r>
            <a:endParaRPr lang="fr" sz="2000">
              <a:latin typeface="Calibri"/>
              <a:ea typeface="Calibri"/>
              <a:cs typeface="Calibri"/>
            </a:endParaRPr>
          </a:p>
          <a:p>
            <a:pPr marL="514350" lvl="0" indent="-514350">
              <a:spcAft>
                <a:spcPts val="1000"/>
              </a:spcAft>
              <a:buAutoNum type="arabicPeriod"/>
            </a:pPr>
            <a:r>
              <a:rPr lang="fr" dirty="0">
                <a:latin typeface="Calibri"/>
                <a:ea typeface="Calibri"/>
                <a:cs typeface="Calibri"/>
              </a:rPr>
              <a:t>Collecte des mégots de cigarette </a:t>
            </a:r>
            <a:r>
              <a:rPr lang="fr" sz="2000" dirty="0">
                <a:latin typeface="Calibri"/>
                <a:ea typeface="Calibri"/>
                <a:cs typeface="Calibri"/>
              </a:rPr>
              <a:t>(le lieu peut être choisi librement)</a:t>
            </a:r>
          </a:p>
          <a:p>
            <a:pPr marL="514350" lvl="0" indent="-514350">
              <a:spcAft>
                <a:spcPts val="1000"/>
              </a:spcAft>
              <a:buAutoNum type="arabicPeriod"/>
            </a:pPr>
            <a:r>
              <a:rPr lang="fr" dirty="0"/>
              <a:t>Envoi du nombre de mégots de cigarettes collectés ainsi que d'une photo de ces mégots à stop2drop sous forme numérique.</a:t>
            </a:r>
          </a:p>
          <a:p>
            <a:pPr marL="0" lvl="0" indent="0">
              <a:spcAft>
                <a:spcPts val="1000"/>
              </a:spcAft>
              <a:buNone/>
            </a:pPr>
            <a:endParaRPr lang="de-DE" sz="1400"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tooltip="http://www.stop2drop.ch/challenge#einreichen"/>
            </a:endParaRPr>
          </a:p>
          <a:p>
            <a:pPr marL="0" lvl="0" indent="0">
              <a:spcAft>
                <a:spcPts val="1000"/>
              </a:spcAft>
              <a:buNone/>
            </a:pPr>
            <a:endParaRPr lang="de-DE" sz="1400"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tooltip="http://www.stop2drop.ch/challenge#einreichen"/>
            </a:endParaRPr>
          </a:p>
        </p:txBody>
      </p:sp>
      <p:sp>
        <p:nvSpPr>
          <p:cNvPr id="4" name="Foliennummernplatzhalter 3">
            <a:extLst>
              <a:ext uri="{FF2B5EF4-FFF2-40B4-BE49-F238E27FC236}">
                <a16:creationId xmlns:a16="http://schemas.microsoft.com/office/drawing/2014/main" id="{A36A03E5-24E7-F022-8112-2CC445A2DA95}"/>
              </a:ext>
            </a:extLst>
          </p:cNvPr>
          <p:cNvSpPr>
            <a:spLocks noGrp="1"/>
          </p:cNvSpPr>
          <p:nvPr>
            <p:ph type="sldNum" sz="quarter" idx="12"/>
          </p:nvPr>
        </p:nvSpPr>
        <p:spPr/>
        <p:txBody>
          <a:bodyPr anchor="ctr">
            <a:normAutofit/>
          </a:bodyPr>
          <a:lstStyle/>
          <a:p>
            <a:pPr>
              <a:spcAft>
                <a:spcPts val="600"/>
              </a:spcAft>
            </a:pPr>
            <a:fld id="{802006FE-6571-4354-8775-F8708372C227}" type="slidenum">
              <a:rPr lang="de-DE" smtClean="0"/>
              <a:pPr>
                <a:spcAft>
                  <a:spcPts val="600"/>
                </a:spcAft>
              </a:pPr>
              <a:t>10</a:t>
            </a:fld>
            <a:endParaRPr lang="de-DE"/>
          </a:p>
        </p:txBody>
      </p:sp>
      <p:sp>
        <p:nvSpPr>
          <p:cNvPr id="6" name="Textfeld 5">
            <a:extLst>
              <a:ext uri="{FF2B5EF4-FFF2-40B4-BE49-F238E27FC236}">
                <a16:creationId xmlns:a16="http://schemas.microsoft.com/office/drawing/2014/main" id="{517F7D3B-07C3-35CB-1201-AF06F5D34160}"/>
              </a:ext>
            </a:extLst>
          </p:cNvPr>
          <p:cNvSpPr txBox="1"/>
          <p:nvPr/>
        </p:nvSpPr>
        <p:spPr>
          <a:xfrm>
            <a:off x="1343026" y="6169709"/>
            <a:ext cx="5089858" cy="646331"/>
          </a:xfrm>
          <a:prstGeom prst="rect">
            <a:avLst/>
          </a:prstGeom>
          <a:noFill/>
        </p:spPr>
        <p:txBody>
          <a:bodyPr wrap="square" rtlCol="0">
            <a:spAutoFit/>
          </a:bodyPr>
          <a:lstStyle/>
          <a:p>
            <a:r>
              <a:rPr lang="de-CH"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https://stop2drop.ch/fr/challenge25-fr/#envoyer</a:t>
            </a:r>
            <a:endParaRPr lang="de-CH"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endParaRPr lang="de-CH" dirty="0"/>
          </a:p>
        </p:txBody>
      </p:sp>
    </p:spTree>
    <p:extLst>
      <p:ext uri="{BB962C8B-B14F-4D97-AF65-F5344CB8AC3E}">
        <p14:creationId xmlns:p14="http://schemas.microsoft.com/office/powerpoint/2010/main" val="347298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6AA9-E248-BF5E-BC8E-6F97F35CA8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38BC7A-D5BF-F08F-D234-4F37E51A3995}"/>
              </a:ext>
            </a:extLst>
          </p:cNvPr>
          <p:cNvSpPr>
            <a:spLocks noGrp="1"/>
          </p:cNvSpPr>
          <p:nvPr>
            <p:ph type="title"/>
          </p:nvPr>
        </p:nvSpPr>
        <p:spPr/>
        <p:txBody>
          <a:bodyPr>
            <a:normAutofit/>
          </a:bodyPr>
          <a:lstStyle/>
          <a:p>
            <a:r>
              <a:rPr lang="fr" dirty="0"/>
              <a:t>Classe scolaire de </a:t>
            </a:r>
            <a:r>
              <a:rPr lang="fr-CH" dirty="0"/>
              <a:t>Berthoud</a:t>
            </a:r>
            <a:r>
              <a:rPr lang="fr" dirty="0"/>
              <a:t> (BE)</a:t>
            </a:r>
          </a:p>
        </p:txBody>
      </p:sp>
      <p:sp>
        <p:nvSpPr>
          <p:cNvPr id="3" name="Inhaltsplatzhalter 2">
            <a:extLst>
              <a:ext uri="{FF2B5EF4-FFF2-40B4-BE49-F238E27FC236}">
                <a16:creationId xmlns:a16="http://schemas.microsoft.com/office/drawing/2014/main" id="{C10B836C-F8C0-F5A7-E4F3-D28145101A31}"/>
              </a:ext>
            </a:extLst>
          </p:cNvPr>
          <p:cNvSpPr>
            <a:spLocks noGrp="1"/>
          </p:cNvSpPr>
          <p:nvPr>
            <p:ph idx="1"/>
          </p:nvPr>
        </p:nvSpPr>
        <p:spPr>
          <a:xfrm>
            <a:off x="7535916" y="1825625"/>
            <a:ext cx="3909850" cy="4351338"/>
          </a:xfrm>
        </p:spPr>
        <p:txBody>
          <a:bodyPr vert="horz" lIns="91440" tIns="45720" rIns="91440" bIns="45720" rtlCol="0" anchor="t">
            <a:normAutofit/>
          </a:bodyPr>
          <a:lstStyle/>
          <a:p>
            <a:r>
              <a:rPr lang="fr" sz="1900" dirty="0">
                <a:solidFill>
                  <a:srgbClr val="121212"/>
                </a:solidFill>
                <a:highlight>
                  <a:srgbClr val="FFFFFF"/>
                </a:highlight>
                <a:latin typeface="Calibri"/>
                <a:ea typeface="Calibri"/>
                <a:cs typeface="Calibri"/>
              </a:rPr>
              <a:t>stop2drop a été fondée en 2019 </a:t>
            </a:r>
            <a:r>
              <a:rPr lang="fr" sz="1900" b="1" dirty="0">
                <a:solidFill>
                  <a:srgbClr val="121212"/>
                </a:solidFill>
                <a:highlight>
                  <a:srgbClr val="FFFFFF"/>
                </a:highlight>
                <a:latin typeface="Calibri"/>
                <a:ea typeface="Calibri"/>
                <a:cs typeface="Calibri"/>
              </a:rPr>
              <a:t>par cette classe scolaire</a:t>
            </a:r>
            <a:r>
              <a:rPr lang="fr" sz="1900" dirty="0">
                <a:solidFill>
                  <a:srgbClr val="121212"/>
                </a:solidFill>
                <a:highlight>
                  <a:srgbClr val="FFFFFF"/>
                </a:highlight>
                <a:latin typeface="Calibri"/>
                <a:ea typeface="Calibri"/>
                <a:cs typeface="Calibri"/>
              </a:rPr>
              <a:t>.</a:t>
            </a:r>
          </a:p>
          <a:p>
            <a:pPr marL="0" indent="0">
              <a:buNone/>
            </a:pPr>
            <a:endParaRPr lang="de-DE" sz="2400" dirty="0"/>
          </a:p>
          <a:p>
            <a:r>
              <a:rPr lang="fr" sz="1900" dirty="0">
                <a:solidFill>
                  <a:srgbClr val="121212"/>
                </a:solidFill>
                <a:highlight>
                  <a:srgbClr val="FFFFFF"/>
                </a:highlight>
                <a:latin typeface="Calibri"/>
                <a:ea typeface="Calibri"/>
                <a:cs typeface="Calibri"/>
              </a:rPr>
              <a:t>Cela a donné naissance à une organisation forte de 4 employés.</a:t>
            </a:r>
          </a:p>
          <a:p>
            <a:endParaRPr lang="de-DE" sz="2400" dirty="0"/>
          </a:p>
          <a:p>
            <a:r>
              <a:rPr lang="fr" sz="1900" dirty="0">
                <a:solidFill>
                  <a:srgbClr val="121212"/>
                </a:solidFill>
                <a:highlight>
                  <a:srgbClr val="FFFFFF"/>
                </a:highlight>
                <a:latin typeface="Calibri"/>
                <a:ea typeface="Calibri"/>
                <a:cs typeface="Calibri"/>
              </a:rPr>
              <a:t>stop2drop motive les gens à s'engager et à aborder les sujets liés à l'environnement, au littering et au tabagisme.</a:t>
            </a:r>
            <a:endParaRPr lang="de-CH" sz="1900" dirty="0">
              <a:solidFill>
                <a:srgbClr val="121212"/>
              </a:solidFill>
              <a:highlight>
                <a:srgbClr val="FFFFFF"/>
              </a:highlight>
              <a:latin typeface="Calibri"/>
              <a:ea typeface="Calibri"/>
              <a:cs typeface="Calibri"/>
            </a:endParaRPr>
          </a:p>
        </p:txBody>
      </p:sp>
      <p:sp>
        <p:nvSpPr>
          <p:cNvPr id="4" name="Slide Number Placeholder 3">
            <a:extLst>
              <a:ext uri="{FF2B5EF4-FFF2-40B4-BE49-F238E27FC236}">
                <a16:creationId xmlns:a16="http://schemas.microsoft.com/office/drawing/2014/main" id="{37126CE9-1CCA-5AF5-F394-F8C31CD31163}"/>
              </a:ext>
            </a:extLst>
          </p:cNvPr>
          <p:cNvSpPr>
            <a:spLocks noGrp="1"/>
          </p:cNvSpPr>
          <p:nvPr>
            <p:ph type="sldNum" sz="quarter" idx="12"/>
          </p:nvPr>
        </p:nvSpPr>
        <p:spPr/>
        <p:txBody>
          <a:bodyPr/>
          <a:lstStyle/>
          <a:p>
            <a:fld id="{802006FE-6571-4354-8775-F8708372C227}" type="slidenum">
              <a:rPr lang="de-DE" smtClean="0"/>
              <a:t>2</a:t>
            </a:fld>
            <a:endParaRPr lang="en-US"/>
          </a:p>
        </p:txBody>
      </p:sp>
      <p:pic>
        <p:nvPicPr>
          <p:cNvPr id="5" name="Picture 4" descr="Une image qui contient la personne, le bâtiment, le sol, la position debout.&#10;&#10;Description auto-générée">
            <a:extLst>
              <a:ext uri="{FF2B5EF4-FFF2-40B4-BE49-F238E27FC236}">
                <a16:creationId xmlns:a16="http://schemas.microsoft.com/office/drawing/2014/main" id="{1A9FB81C-349C-F950-D7DA-F7670E861CDB}"/>
              </a:ext>
            </a:extLst>
          </p:cNvPr>
          <p:cNvPicPr>
            <a:picLocks noChangeAspect="1"/>
          </p:cNvPicPr>
          <p:nvPr/>
        </p:nvPicPr>
        <p:blipFill>
          <a:blip r:embed="rId3"/>
          <a:stretch>
            <a:fillRect/>
          </a:stretch>
        </p:blipFill>
        <p:spPr>
          <a:xfrm>
            <a:off x="953813" y="1825625"/>
            <a:ext cx="6115050" cy="420052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91FF700-3FD5-EB45-F673-48D7390E1B1C}"/>
              </a:ext>
            </a:extLst>
          </p:cNvPr>
          <p:cNvSpPr txBox="1"/>
          <p:nvPr/>
        </p:nvSpPr>
        <p:spPr>
          <a:xfrm>
            <a:off x="130260" y="6540183"/>
            <a:ext cx="2550983"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ea typeface="+mn-lt"/>
                <a:cs typeface="+mn-lt"/>
              </a:rPr>
              <a:t>Source de </a:t>
            </a:r>
            <a:r>
              <a:rPr lang="en-US" sz="700" dirty="0" err="1">
                <a:ea typeface="+mn-lt"/>
                <a:cs typeface="+mn-lt"/>
              </a:rPr>
              <a:t>l'image</a:t>
            </a:r>
            <a:r>
              <a:rPr lang="en-US" sz="700" dirty="0">
                <a:ea typeface="+mn-lt"/>
                <a:cs typeface="+mn-lt"/>
              </a:rPr>
              <a:t> : Stop2drop</a:t>
            </a:r>
            <a:endParaRPr lang="en-US" sz="700" dirty="0">
              <a:ea typeface="Calibri"/>
              <a:cs typeface="Calibri"/>
            </a:endParaRPr>
          </a:p>
        </p:txBody>
      </p:sp>
    </p:spTree>
    <p:extLst>
      <p:ext uri="{BB962C8B-B14F-4D97-AF65-F5344CB8AC3E}">
        <p14:creationId xmlns:p14="http://schemas.microsoft.com/office/powerpoint/2010/main" val="75147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65B7CBB-17B7-0031-6F7F-0EEAD70DDAFD}"/>
              </a:ext>
            </a:extLst>
          </p:cNvPr>
          <p:cNvSpPr>
            <a:spLocks noGrp="1"/>
          </p:cNvSpPr>
          <p:nvPr>
            <p:ph type="ftr" sz="quarter" idx="4294967295"/>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DB289215-DEC6-67AA-DBC0-169EC58EF423}"/>
              </a:ext>
            </a:extLst>
          </p:cNvPr>
          <p:cNvSpPr>
            <a:spLocks noGrp="1"/>
          </p:cNvSpPr>
          <p:nvPr>
            <p:ph type="sldNum" sz="quarter" idx="12"/>
          </p:nvPr>
        </p:nvSpPr>
        <p:spPr/>
        <p:txBody>
          <a:bodyPr/>
          <a:lstStyle/>
          <a:p>
            <a:fld id="{802006FE-6571-4354-8775-F8708372C227}" type="slidenum">
              <a:rPr lang="de-DE" smtClean="0"/>
              <a:t>3</a:t>
            </a:fld>
            <a:endParaRPr lang="de-DE"/>
          </a:p>
        </p:txBody>
      </p:sp>
      <p:pic>
        <p:nvPicPr>
          <p:cNvPr id="2057" name="Picture 9">
            <a:extLst>
              <a:ext uri="{FF2B5EF4-FFF2-40B4-BE49-F238E27FC236}">
                <a16:creationId xmlns:a16="http://schemas.microsoft.com/office/drawing/2014/main" id="{CAA826F2-EBC8-0C43-9CDF-25AC2DFC4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2074"/>
            <a:ext cx="2809882" cy="37983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5224F8D-A3CA-B2DE-71C2-ABCC88719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868454" y="1690350"/>
            <a:ext cx="3798338" cy="284875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16DB9156-2E14-6F77-4C22-25DD6A02B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98724" y="1676865"/>
            <a:ext cx="3798337" cy="28487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0E23C96-E86A-800A-0478-5D4B974DC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11112" y="1690350"/>
            <a:ext cx="3798338" cy="2848754"/>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C4FCF1E8-DDE1-365F-7E56-34B5B3A665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
          <a:stretch/>
        </p:blipFill>
        <p:spPr>
          <a:xfrm rot="5400000">
            <a:off x="2495032" y="852878"/>
            <a:ext cx="6854473" cy="5155771"/>
          </a:xfrm>
          <a:prstGeom prst="rect">
            <a:avLst/>
          </a:prstGeom>
        </p:spPr>
      </p:pic>
      <p:sp>
        <p:nvSpPr>
          <p:cNvPr id="6" name="TextBox 6">
            <a:extLst>
              <a:ext uri="{FF2B5EF4-FFF2-40B4-BE49-F238E27FC236}">
                <a16:creationId xmlns:a16="http://schemas.microsoft.com/office/drawing/2014/main" id="{B9AB5BC9-6CCF-E129-DFB2-3ED637B4E145}"/>
              </a:ext>
            </a:extLst>
          </p:cNvPr>
          <p:cNvSpPr txBox="1"/>
          <p:nvPr/>
        </p:nvSpPr>
        <p:spPr>
          <a:xfrm>
            <a:off x="130260" y="6540183"/>
            <a:ext cx="2550983"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ea typeface="+mn-lt"/>
                <a:cs typeface="+mn-lt"/>
              </a:rPr>
              <a:t>Source des images : </a:t>
            </a:r>
            <a:r>
              <a:rPr lang="en-US" sz="700">
                <a:ea typeface="+mn-lt"/>
                <a:cs typeface="+mn-lt"/>
              </a:rPr>
              <a:t>stop2drop </a:t>
            </a:r>
            <a:endParaRPr lang="en-US" sz="700" dirty="0">
              <a:ea typeface="Calibri"/>
              <a:cs typeface="Calibri"/>
            </a:endParaRPr>
          </a:p>
        </p:txBody>
      </p:sp>
    </p:spTree>
    <p:extLst>
      <p:ext uri="{BB962C8B-B14F-4D97-AF65-F5344CB8AC3E}">
        <p14:creationId xmlns:p14="http://schemas.microsoft.com/office/powerpoint/2010/main" val="27635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fade">
                                      <p:cBhvr>
                                        <p:cTn id="12" dur="500"/>
                                        <p:tgtEl>
                                          <p:spTgt spid="20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animEffect transition="in" filter="fade">
                                      <p:cBhvr>
                                        <p:cTn id="17" dur="500"/>
                                        <p:tgtEl>
                                          <p:spTgt spid="20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2D76D-E69C-24C6-AF59-64AC2C1826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D6EB35-8366-6B5A-A776-A57F42A1FB1E}"/>
              </a:ext>
            </a:extLst>
          </p:cNvPr>
          <p:cNvSpPr>
            <a:spLocks noGrp="1"/>
          </p:cNvSpPr>
          <p:nvPr>
            <p:ph type="title"/>
          </p:nvPr>
        </p:nvSpPr>
        <p:spPr/>
        <p:txBody>
          <a:bodyPr/>
          <a:lstStyle/>
          <a:p>
            <a:r>
              <a:rPr lang="fr" dirty="0"/>
              <a:t>Problème : </a:t>
            </a:r>
            <a:r>
              <a:rPr lang="fr" b="1" dirty="0"/>
              <a:t>Littering de cigarettes</a:t>
            </a:r>
            <a:endParaRPr lang="de-CH" b="1" dirty="0"/>
          </a:p>
        </p:txBody>
      </p:sp>
      <p:sp>
        <p:nvSpPr>
          <p:cNvPr id="6" name="Foliennummernplatzhalter 5">
            <a:extLst>
              <a:ext uri="{FF2B5EF4-FFF2-40B4-BE49-F238E27FC236}">
                <a16:creationId xmlns:a16="http://schemas.microsoft.com/office/drawing/2014/main" id="{94AD4E60-64BB-4CC2-C290-7A991A615F58}"/>
              </a:ext>
            </a:extLst>
          </p:cNvPr>
          <p:cNvSpPr>
            <a:spLocks noGrp="1"/>
          </p:cNvSpPr>
          <p:nvPr>
            <p:ph type="sldNum" sz="quarter" idx="12"/>
          </p:nvPr>
        </p:nvSpPr>
        <p:spPr/>
        <p:txBody>
          <a:bodyPr/>
          <a:lstStyle/>
          <a:p>
            <a:fld id="{802006FE-6571-4354-8775-F8708372C227}" type="slidenum">
              <a:rPr lang="de-DE" smtClean="0"/>
              <a:t>4</a:t>
            </a:fld>
            <a:endParaRPr lang="de-DE"/>
          </a:p>
        </p:txBody>
      </p:sp>
      <p:sp>
        <p:nvSpPr>
          <p:cNvPr id="3" name="Textfeld 2">
            <a:extLst>
              <a:ext uri="{FF2B5EF4-FFF2-40B4-BE49-F238E27FC236}">
                <a16:creationId xmlns:a16="http://schemas.microsoft.com/office/drawing/2014/main" id="{55E6067F-746C-1180-EA9A-F61EEE14BE2A}"/>
              </a:ext>
            </a:extLst>
          </p:cNvPr>
          <p:cNvSpPr txBox="1"/>
          <p:nvPr/>
        </p:nvSpPr>
        <p:spPr>
          <a:xfrm>
            <a:off x="1732185" y="1690688"/>
            <a:ext cx="8727630" cy="2092881"/>
          </a:xfrm>
          <a:prstGeom prst="rect">
            <a:avLst/>
          </a:prstGeom>
          <a:noFill/>
        </p:spPr>
        <p:txBody>
          <a:bodyPr wrap="square" rtlCol="0">
            <a:spAutoFit/>
          </a:bodyPr>
          <a:lstStyle/>
          <a:p>
            <a:pPr lvl="0" algn="ctr" eaLnBrk="0" fontAlgn="base" hangingPunct="0">
              <a:spcBef>
                <a:spcPct val="0"/>
              </a:spcBef>
              <a:spcAft>
                <a:spcPct val="0"/>
              </a:spcAft>
            </a:pPr>
            <a:r>
              <a:rPr lang="fr" altLang="de-DE" sz="8000" dirty="0">
                <a:solidFill>
                  <a:srgbClr val="2A86AD"/>
                </a:solidFill>
                <a:latin typeface="Calibri" panose="020F0502020204030204" pitchFamily="34" charset="0"/>
              </a:rPr>
              <a:t>4'500'000'000'000</a:t>
            </a:r>
            <a:endParaRPr kumimoji="0" lang="de-DE" altLang="de-DE" sz="5400" b="0" i="0" u="none" strike="noStrike" cap="none" normalizeH="0" baseline="0" dirty="0">
              <a:ln>
                <a:noFill/>
              </a:ln>
              <a:solidFill>
                <a:schemeClr val="tx1"/>
              </a:solidFill>
              <a:effectLst/>
              <a:latin typeface="Calibri" panose="020F0502020204030204" pitchFamily="34" charset="0"/>
            </a:endParaRPr>
          </a:p>
          <a:p>
            <a:pPr algn="ctr"/>
            <a:r>
              <a:rPr lang="fr" dirty="0"/>
              <a:t>Chaque année, 4,5 billions de mégots de cigarette sont jetés négligemment dans le monde.</a:t>
            </a:r>
            <a:endParaRPr kumimoji="0" lang="de-DE" altLang="de-DE" b="0" i="0" u="none" strike="noStrike" cap="none" normalizeH="0" baseline="0" dirty="0">
              <a:ln>
                <a:noFill/>
              </a:ln>
              <a:effectLst/>
              <a:latin typeface="Calibri" panose="020F0502020204030204" pitchFamily="34" charset="0"/>
            </a:endParaRPr>
          </a:p>
          <a:p>
            <a:endParaRPr lang="de-CH" sz="3200" dirty="0"/>
          </a:p>
        </p:txBody>
      </p:sp>
      <p:grpSp>
        <p:nvGrpSpPr>
          <p:cNvPr id="11" name="Gruppieren 10">
            <a:extLst>
              <a:ext uri="{FF2B5EF4-FFF2-40B4-BE49-F238E27FC236}">
                <a16:creationId xmlns:a16="http://schemas.microsoft.com/office/drawing/2014/main" id="{CC794C4D-51ED-CE8B-C8BD-1895F12DF050}"/>
              </a:ext>
            </a:extLst>
          </p:cNvPr>
          <p:cNvGrpSpPr/>
          <p:nvPr/>
        </p:nvGrpSpPr>
        <p:grpSpPr>
          <a:xfrm>
            <a:off x="3754088" y="3429000"/>
            <a:ext cx="8437912" cy="3429000"/>
            <a:chOff x="3754088" y="3429000"/>
            <a:chExt cx="8437912" cy="3429000"/>
          </a:xfrm>
        </p:grpSpPr>
        <p:sp>
          <p:nvSpPr>
            <p:cNvPr id="5" name="Textfeld 4">
              <a:extLst>
                <a:ext uri="{FF2B5EF4-FFF2-40B4-BE49-F238E27FC236}">
                  <a16:creationId xmlns:a16="http://schemas.microsoft.com/office/drawing/2014/main" id="{4D8699AF-857F-098B-0ABB-09ACE2BDBA25}"/>
                </a:ext>
              </a:extLst>
            </p:cNvPr>
            <p:cNvSpPr txBox="1"/>
            <p:nvPr/>
          </p:nvSpPr>
          <p:spPr>
            <a:xfrm>
              <a:off x="3754088" y="4136152"/>
              <a:ext cx="3112058" cy="2585323"/>
            </a:xfrm>
            <a:prstGeom prst="rect">
              <a:avLst/>
            </a:prstGeom>
            <a:noFill/>
          </p:spPr>
          <p:txBody>
            <a:bodyPr wrap="square" rtlCol="0">
              <a:spAutoFit/>
            </a:bodyPr>
            <a:lstStyle/>
            <a:p>
              <a:pPr algn="ctr"/>
              <a:r>
                <a:rPr kumimoji="0" lang="fr" altLang="de-DE" sz="3600" b="0" i="0" u="none" strike="noStrike" cap="none" normalizeH="0" baseline="0" dirty="0">
                  <a:ln>
                    <a:noFill/>
                  </a:ln>
                  <a:solidFill>
                    <a:srgbClr val="2A86AD"/>
                  </a:solidFill>
                  <a:effectLst/>
                  <a:latin typeface="Calibri" panose="020F0502020204030204" pitchFamily="34" charset="0"/>
                </a:rPr>
                <a:t>680 000 000 kg</a:t>
              </a:r>
            </a:p>
            <a:p>
              <a:pPr algn="ctr"/>
              <a:r>
                <a:rPr kumimoji="0" lang="fr" altLang="de-DE" sz="1800" b="0" i="0" u="none" strike="noStrike" cap="none" normalizeH="0" baseline="0" dirty="0">
                  <a:ln>
                    <a:noFill/>
                  </a:ln>
                  <a:effectLst/>
                  <a:latin typeface="Calibri" panose="020F0502020204030204" pitchFamily="34" charset="0"/>
                </a:rPr>
                <a:t>Chaque année, jusqu'à 680 millions de kilogrammes de mégots de cigarette se retrouvent dans l'environnement dans le monde entier.</a:t>
              </a:r>
            </a:p>
            <a:p>
              <a:endParaRPr lang="de-CH" dirty="0"/>
            </a:p>
          </p:txBody>
        </p:sp>
        <p:pic>
          <p:nvPicPr>
            <p:cNvPr id="1028" name="Picture 4" descr="Image générée">
              <a:extLst>
                <a:ext uri="{FF2B5EF4-FFF2-40B4-BE49-F238E27FC236}">
                  <a16:creationId xmlns:a16="http://schemas.microsoft.com/office/drawing/2014/main" id="{F4A45793-D9C1-E192-9129-288D0D3165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768" y="3429000"/>
              <a:ext cx="4898232" cy="3429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feld 9">
            <a:extLst>
              <a:ext uri="{FF2B5EF4-FFF2-40B4-BE49-F238E27FC236}">
                <a16:creationId xmlns:a16="http://schemas.microsoft.com/office/drawing/2014/main" id="{6873C4C8-5AEC-6ED6-E75C-11F38B3A1488}"/>
              </a:ext>
            </a:extLst>
          </p:cNvPr>
          <p:cNvSpPr txBox="1"/>
          <p:nvPr/>
        </p:nvSpPr>
        <p:spPr>
          <a:xfrm>
            <a:off x="528872" y="3507312"/>
            <a:ext cx="2797595" cy="1631216"/>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 altLang="de-DE" sz="3200" b="0" i="0" u="none" strike="noStrike" cap="none" normalizeH="0" baseline="0" dirty="0">
                <a:ln>
                  <a:noFill/>
                </a:ln>
                <a:solidFill>
                  <a:srgbClr val="2A86AD"/>
                </a:solidFill>
                <a:effectLst/>
                <a:latin typeface="Calibri" panose="020F0502020204030204" pitchFamily="34" charset="0"/>
              </a:rPr>
              <a:t>75 %</a:t>
            </a:r>
            <a:endParaRPr kumimoji="0" lang="de-DE" altLang="de-DE" sz="3200" b="0" i="0" u="none" strike="noStrike" cap="none" normalizeH="0" baseline="0" dirty="0">
              <a:ln>
                <a:noFill/>
              </a:ln>
              <a:solidFill>
                <a:schemeClr val="tx1"/>
              </a:solidFill>
              <a:effectLst/>
              <a:latin typeface="Calibri" panose="020F0502020204030204" pitchFamily="34" charset="0"/>
            </a:endParaRPr>
          </a:p>
          <a:p>
            <a:pPr algn="ctr"/>
            <a:r>
              <a:rPr kumimoji="0" lang="fr" altLang="de-DE" b="0" i="0" u="none" strike="noStrike" cap="none" normalizeH="0" baseline="0" dirty="0">
                <a:ln>
                  <a:noFill/>
                </a:ln>
                <a:effectLst/>
                <a:latin typeface="Calibri"/>
                <a:ea typeface="Calibri"/>
                <a:cs typeface="Calibri"/>
              </a:rPr>
              <a:t>3 mégots sur 4 finissent au sol et dans la nature.</a:t>
            </a:r>
            <a:endParaRPr lang="fr" altLang="de-DE" b="0" i="0" u="none" strike="noStrike" cap="none" normalizeH="0" baseline="0" dirty="0">
              <a:ln>
                <a:noFill/>
              </a:ln>
              <a:effectLst/>
              <a:latin typeface="Calibri"/>
              <a:ea typeface="Calibri"/>
              <a:cs typeface="Calibri"/>
            </a:endParaRPr>
          </a:p>
          <a:p>
            <a:endParaRPr lang="de-CH" sz="3200" dirty="0"/>
          </a:p>
        </p:txBody>
      </p:sp>
      <p:sp>
        <p:nvSpPr>
          <p:cNvPr id="4" name="TextBox 6">
            <a:extLst>
              <a:ext uri="{FF2B5EF4-FFF2-40B4-BE49-F238E27FC236}">
                <a16:creationId xmlns:a16="http://schemas.microsoft.com/office/drawing/2014/main" id="{A4810D90-645D-F6E2-142A-D9C8434FCA61}"/>
              </a:ext>
            </a:extLst>
          </p:cNvPr>
          <p:cNvSpPr txBox="1"/>
          <p:nvPr/>
        </p:nvSpPr>
        <p:spPr>
          <a:xfrm>
            <a:off x="130260" y="6540183"/>
            <a:ext cx="2550983"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ea typeface="+mn-lt"/>
                <a:cs typeface="+mn-lt"/>
              </a:rPr>
              <a:t>Source de </a:t>
            </a:r>
            <a:r>
              <a:rPr lang="en-US" sz="700" dirty="0" err="1">
                <a:ea typeface="+mn-lt"/>
                <a:cs typeface="+mn-lt"/>
              </a:rPr>
              <a:t>l'image</a:t>
            </a:r>
            <a:r>
              <a:rPr lang="en-US" sz="700" dirty="0">
                <a:ea typeface="+mn-lt"/>
                <a:cs typeface="+mn-lt"/>
              </a:rPr>
              <a:t> : </a:t>
            </a:r>
            <a:r>
              <a:rPr lang="en-US" sz="700" dirty="0" err="1">
                <a:ea typeface="+mn-lt"/>
                <a:cs typeface="+mn-lt"/>
              </a:rPr>
              <a:t>générée</a:t>
            </a:r>
            <a:r>
              <a:rPr lang="en-US" sz="700" dirty="0">
                <a:ea typeface="+mn-lt"/>
                <a:cs typeface="+mn-lt"/>
              </a:rPr>
              <a:t> par IA</a:t>
            </a:r>
            <a:endParaRPr lang="en-US" dirty="0"/>
          </a:p>
        </p:txBody>
      </p:sp>
    </p:spTree>
    <p:extLst>
      <p:ext uri="{BB962C8B-B14F-4D97-AF65-F5344CB8AC3E}">
        <p14:creationId xmlns:p14="http://schemas.microsoft.com/office/powerpoint/2010/main" val="40021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F626-168A-1E54-241D-337D4EDC62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93858D-AFEC-DB9B-2C8E-D0041CB6F827}"/>
              </a:ext>
            </a:extLst>
          </p:cNvPr>
          <p:cNvSpPr>
            <a:spLocks noGrp="1"/>
          </p:cNvSpPr>
          <p:nvPr>
            <p:ph type="title"/>
          </p:nvPr>
        </p:nvSpPr>
        <p:spPr/>
        <p:txBody>
          <a:bodyPr/>
          <a:lstStyle/>
          <a:p>
            <a:r>
              <a:rPr lang="fr" dirty="0"/>
              <a:t>Problème : </a:t>
            </a:r>
            <a:r>
              <a:rPr lang="fr" b="1" dirty="0"/>
              <a:t>Littering de cigarettes</a:t>
            </a:r>
            <a:endParaRPr lang="de-CH" b="1" dirty="0"/>
          </a:p>
        </p:txBody>
      </p:sp>
      <p:sp>
        <p:nvSpPr>
          <p:cNvPr id="6" name="Foliennummernplatzhalter 5">
            <a:extLst>
              <a:ext uri="{FF2B5EF4-FFF2-40B4-BE49-F238E27FC236}">
                <a16:creationId xmlns:a16="http://schemas.microsoft.com/office/drawing/2014/main" id="{8A6B920A-522A-91FF-0528-F8F2C5F153D6}"/>
              </a:ext>
            </a:extLst>
          </p:cNvPr>
          <p:cNvSpPr>
            <a:spLocks noGrp="1"/>
          </p:cNvSpPr>
          <p:nvPr>
            <p:ph type="sldNum" sz="quarter" idx="12"/>
          </p:nvPr>
        </p:nvSpPr>
        <p:spPr/>
        <p:txBody>
          <a:bodyPr/>
          <a:lstStyle/>
          <a:p>
            <a:fld id="{802006FE-6571-4354-8775-F8708372C227}" type="slidenum">
              <a:rPr lang="de-DE" smtClean="0"/>
              <a:t>5</a:t>
            </a:fld>
            <a:endParaRPr lang="de-DE"/>
          </a:p>
        </p:txBody>
      </p:sp>
      <p:sp>
        <p:nvSpPr>
          <p:cNvPr id="9" name="Textfeld 8">
            <a:extLst>
              <a:ext uri="{FF2B5EF4-FFF2-40B4-BE49-F238E27FC236}">
                <a16:creationId xmlns:a16="http://schemas.microsoft.com/office/drawing/2014/main" id="{6C3F5274-F915-39EF-3A16-7A599D015F07}"/>
              </a:ext>
            </a:extLst>
          </p:cNvPr>
          <p:cNvSpPr txBox="1"/>
          <p:nvPr/>
        </p:nvSpPr>
        <p:spPr>
          <a:xfrm>
            <a:off x="958850" y="4034978"/>
            <a:ext cx="3775842" cy="1261884"/>
          </a:xfrm>
          <a:prstGeom prst="rect">
            <a:avLst/>
          </a:prstGeom>
          <a:noFill/>
        </p:spPr>
        <p:txBody>
          <a:bodyPr wrap="square" rtlCol="0">
            <a:spAutoFit/>
          </a:bodyPr>
          <a:lstStyle/>
          <a:p>
            <a:pPr algn="ctr"/>
            <a:r>
              <a:rPr lang="fr" altLang="de-DE" sz="3600" dirty="0">
                <a:solidFill>
                  <a:srgbClr val="2A86AD"/>
                </a:solidFill>
                <a:latin typeface="Calibri" panose="020F0502020204030204" pitchFamily="34" charset="0"/>
              </a:rPr>
              <a:t>7‘000</a:t>
            </a:r>
          </a:p>
          <a:p>
            <a:pPr algn="ctr"/>
            <a:r>
              <a:rPr lang="fr" altLang="de-DE" sz="2000" dirty="0">
                <a:latin typeface="Calibri" panose="020F0502020204030204" pitchFamily="34" charset="0"/>
              </a:rPr>
              <a:t>Les mégots contiennent plus </a:t>
            </a:r>
            <a:br>
              <a:rPr lang="fr" altLang="de-DE" sz="2000" dirty="0">
                <a:latin typeface="Calibri" panose="020F0502020204030204" pitchFamily="34" charset="0"/>
              </a:rPr>
            </a:br>
            <a:r>
              <a:rPr lang="fr" altLang="de-DE" sz="2000" dirty="0">
                <a:latin typeface="Calibri" panose="020F0502020204030204" pitchFamily="34" charset="0"/>
              </a:rPr>
              <a:t>de 7 000 produits chimiques.</a:t>
            </a:r>
            <a:endParaRPr lang="de-CH" sz="2000" dirty="0"/>
          </a:p>
        </p:txBody>
      </p:sp>
      <p:grpSp>
        <p:nvGrpSpPr>
          <p:cNvPr id="3" name="Gruppieren 2">
            <a:extLst>
              <a:ext uri="{FF2B5EF4-FFF2-40B4-BE49-F238E27FC236}">
                <a16:creationId xmlns:a16="http://schemas.microsoft.com/office/drawing/2014/main" id="{5E0715EA-2022-3C13-9A80-9418838B3A3E}"/>
              </a:ext>
            </a:extLst>
          </p:cNvPr>
          <p:cNvGrpSpPr/>
          <p:nvPr/>
        </p:nvGrpSpPr>
        <p:grpSpPr>
          <a:xfrm>
            <a:off x="4232570" y="1774488"/>
            <a:ext cx="7959430" cy="5083511"/>
            <a:chOff x="4232570" y="1774488"/>
            <a:chExt cx="7959430" cy="5083511"/>
          </a:xfrm>
        </p:grpSpPr>
        <p:sp>
          <p:nvSpPr>
            <p:cNvPr id="8" name="Textfeld 7">
              <a:extLst>
                <a:ext uri="{FF2B5EF4-FFF2-40B4-BE49-F238E27FC236}">
                  <a16:creationId xmlns:a16="http://schemas.microsoft.com/office/drawing/2014/main" id="{CF9A2DE8-175B-1B56-81FB-BECAB603AE57}"/>
                </a:ext>
              </a:extLst>
            </p:cNvPr>
            <p:cNvSpPr txBox="1"/>
            <p:nvPr/>
          </p:nvSpPr>
          <p:spPr>
            <a:xfrm>
              <a:off x="4232570" y="1774488"/>
              <a:ext cx="4187530" cy="1877437"/>
            </a:xfrm>
            <a:prstGeom prst="rect">
              <a:avLst/>
            </a:prstGeom>
            <a:noFill/>
          </p:spPr>
          <p:txBody>
            <a:bodyPr wrap="square" lIns="91440" tIns="45720" rIns="91440" bIns="45720" rtlCol="0" anchor="t">
              <a:spAutoFit/>
            </a:bodyPr>
            <a:lstStyle/>
            <a:p>
              <a:pPr algn="ctr"/>
              <a:r>
                <a:rPr kumimoji="0" lang="fr" altLang="de-DE" sz="3600" b="0" i="0" u="none" strike="noStrike" cap="none" normalizeH="0" baseline="0" dirty="0">
                  <a:ln>
                    <a:noFill/>
                  </a:ln>
                  <a:solidFill>
                    <a:srgbClr val="2A86AD"/>
                  </a:solidFill>
                  <a:effectLst/>
                  <a:latin typeface="Calibri" panose="020F0502020204030204" pitchFamily="34" charset="0"/>
                </a:rPr>
                <a:t>52 millions</a:t>
              </a:r>
              <a:endParaRPr kumimoji="0" lang="de-DE" altLang="de-DE" sz="3600" b="0" i="0" u="none" strike="noStrike" cap="none" normalizeH="0" baseline="0" dirty="0">
                <a:ln>
                  <a:noFill/>
                </a:ln>
                <a:solidFill>
                  <a:schemeClr val="tx1"/>
                </a:solidFill>
                <a:effectLst/>
                <a:latin typeface="Calibri" panose="020F0502020204030204" pitchFamily="34" charset="0"/>
              </a:endParaRPr>
            </a:p>
            <a:p>
              <a:pPr algn="ctr"/>
              <a:r>
                <a:rPr kumimoji="0" lang="fr" altLang="de-DE" sz="2000" b="0" i="0" u="none" strike="noStrike" cap="none" normalizeH="0" baseline="0" dirty="0">
                  <a:ln>
                    <a:noFill/>
                  </a:ln>
                  <a:effectLst/>
                  <a:latin typeface="Calibri"/>
                  <a:ea typeface="Calibri"/>
                  <a:cs typeface="Calibri"/>
                </a:rPr>
                <a:t>Chaque année, </a:t>
              </a:r>
              <a:r>
                <a:rPr lang="fr" altLang="de-DE" sz="2000" dirty="0">
                  <a:latin typeface="Calibri"/>
                  <a:ea typeface="Calibri"/>
                  <a:cs typeface="Calibri"/>
                </a:rPr>
                <a:t>en Suisse, </a:t>
              </a:r>
              <a:r>
                <a:rPr kumimoji="0" lang="fr" altLang="de-DE" sz="2000" b="0" i="0" u="none" strike="noStrike" cap="none" normalizeH="0" baseline="0" dirty="0">
                  <a:ln>
                    <a:noFill/>
                  </a:ln>
                  <a:effectLst/>
                  <a:latin typeface="Calibri"/>
                  <a:ea typeface="Calibri"/>
                  <a:cs typeface="Calibri"/>
                </a:rPr>
                <a:t>les communes dépensent environ 52 millions de CHF pour l'élimination et le nettoyage du </a:t>
              </a:r>
              <a:r>
                <a:rPr kumimoji="0" lang="fr" altLang="de-DE" sz="2000" b="0" i="0" u="none" strike="noStrike" cap="none" normalizeH="0" baseline="0" dirty="0" err="1">
                  <a:ln>
                    <a:noFill/>
                  </a:ln>
                  <a:effectLst/>
                  <a:latin typeface="Calibri"/>
                  <a:ea typeface="Calibri"/>
                  <a:cs typeface="Calibri"/>
                </a:rPr>
                <a:t>littering</a:t>
              </a:r>
              <a:r>
                <a:rPr kumimoji="0" lang="fr" altLang="de-DE" sz="2000" b="0" i="0" u="none" strike="noStrike" cap="none" normalizeH="0" baseline="0" dirty="0">
                  <a:ln>
                    <a:noFill/>
                  </a:ln>
                  <a:effectLst/>
                  <a:latin typeface="Calibri"/>
                  <a:ea typeface="Calibri"/>
                  <a:cs typeface="Calibri"/>
                </a:rPr>
                <a:t> de cigarettes.</a:t>
              </a:r>
              <a:endParaRPr lang="fr" altLang="de-DE" sz="2000" b="0" i="0" u="none" strike="noStrike" cap="none" normalizeH="0" baseline="0" dirty="0">
                <a:ln>
                  <a:noFill/>
                </a:ln>
                <a:effectLst/>
                <a:latin typeface="Calibri"/>
                <a:ea typeface="Calibri"/>
                <a:cs typeface="Calibri"/>
              </a:endParaRPr>
            </a:p>
          </p:txBody>
        </p:sp>
        <p:pic>
          <p:nvPicPr>
            <p:cNvPr id="2050" name="Picture 2" descr="Image générée">
              <a:extLst>
                <a:ext uri="{FF2B5EF4-FFF2-40B4-BE49-F238E27FC236}">
                  <a16:creationId xmlns:a16="http://schemas.microsoft.com/office/drawing/2014/main" id="{2C8BED3A-7175-0E6F-EEAD-A5592EFAE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919" y="3735726"/>
              <a:ext cx="4460081" cy="312227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6">
            <a:extLst>
              <a:ext uri="{FF2B5EF4-FFF2-40B4-BE49-F238E27FC236}">
                <a16:creationId xmlns:a16="http://schemas.microsoft.com/office/drawing/2014/main" id="{46C76A45-C4C3-DB48-517E-CFE079D1D9C5}"/>
              </a:ext>
            </a:extLst>
          </p:cNvPr>
          <p:cNvSpPr txBox="1"/>
          <p:nvPr/>
        </p:nvSpPr>
        <p:spPr>
          <a:xfrm>
            <a:off x="130260" y="6540183"/>
            <a:ext cx="2550983"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ea typeface="+mn-lt"/>
                <a:cs typeface="+mn-lt"/>
              </a:rPr>
              <a:t>Source de </a:t>
            </a:r>
            <a:r>
              <a:rPr lang="en-US" sz="700" dirty="0" err="1">
                <a:ea typeface="+mn-lt"/>
                <a:cs typeface="+mn-lt"/>
              </a:rPr>
              <a:t>l'image</a:t>
            </a:r>
            <a:r>
              <a:rPr lang="en-US" sz="700" dirty="0">
                <a:ea typeface="+mn-lt"/>
                <a:cs typeface="+mn-lt"/>
              </a:rPr>
              <a:t> : </a:t>
            </a:r>
            <a:r>
              <a:rPr lang="en-US" sz="700" dirty="0" err="1">
                <a:ea typeface="+mn-lt"/>
                <a:cs typeface="+mn-lt"/>
              </a:rPr>
              <a:t>générée</a:t>
            </a:r>
            <a:r>
              <a:rPr lang="en-US" sz="700" dirty="0">
                <a:ea typeface="+mn-lt"/>
                <a:cs typeface="+mn-lt"/>
              </a:rPr>
              <a:t> par IA</a:t>
            </a:r>
            <a:endParaRPr lang="en-US" dirty="0"/>
          </a:p>
        </p:txBody>
      </p:sp>
    </p:spTree>
    <p:extLst>
      <p:ext uri="{BB962C8B-B14F-4D97-AF65-F5344CB8AC3E}">
        <p14:creationId xmlns:p14="http://schemas.microsoft.com/office/powerpoint/2010/main" val="267803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C4DDA-5AE9-7956-21AA-6FC5638FDFDC}"/>
              </a:ext>
            </a:extLst>
          </p:cNvPr>
          <p:cNvSpPr>
            <a:spLocks noGrp="1"/>
          </p:cNvSpPr>
          <p:nvPr>
            <p:ph type="title"/>
          </p:nvPr>
        </p:nvSpPr>
        <p:spPr>
          <a:xfrm>
            <a:off x="787400" y="365125"/>
            <a:ext cx="8928100" cy="1570435"/>
          </a:xfrm>
        </p:spPr>
        <p:txBody>
          <a:bodyPr/>
          <a:lstStyle/>
          <a:p>
            <a:r>
              <a:rPr lang="fr" dirty="0"/>
              <a:t>Littering de cigarettes : </a:t>
            </a:r>
            <a:br>
              <a:rPr lang="fr" dirty="0"/>
            </a:br>
            <a:r>
              <a:rPr lang="fr" b="1" dirty="0"/>
              <a:t>pollution environnementale</a:t>
            </a:r>
            <a:endParaRPr lang="de-CH" b="1" dirty="0"/>
          </a:p>
        </p:txBody>
      </p:sp>
      <p:sp>
        <p:nvSpPr>
          <p:cNvPr id="6" name="Foliennummernplatzhalter 5">
            <a:extLst>
              <a:ext uri="{FF2B5EF4-FFF2-40B4-BE49-F238E27FC236}">
                <a16:creationId xmlns:a16="http://schemas.microsoft.com/office/drawing/2014/main" id="{BE126B69-2288-6756-9460-4F8CA2B9B99B}"/>
              </a:ext>
            </a:extLst>
          </p:cNvPr>
          <p:cNvSpPr>
            <a:spLocks noGrp="1"/>
          </p:cNvSpPr>
          <p:nvPr>
            <p:ph type="sldNum" sz="quarter" idx="12"/>
          </p:nvPr>
        </p:nvSpPr>
        <p:spPr/>
        <p:txBody>
          <a:bodyPr/>
          <a:lstStyle/>
          <a:p>
            <a:fld id="{802006FE-6571-4354-8775-F8708372C227}" type="slidenum">
              <a:rPr lang="de-DE" smtClean="0"/>
              <a:t>6</a:t>
            </a:fld>
            <a:endParaRPr lang="de-DE"/>
          </a:p>
        </p:txBody>
      </p:sp>
      <p:sp>
        <p:nvSpPr>
          <p:cNvPr id="7" name="Textfeld 6">
            <a:extLst>
              <a:ext uri="{FF2B5EF4-FFF2-40B4-BE49-F238E27FC236}">
                <a16:creationId xmlns:a16="http://schemas.microsoft.com/office/drawing/2014/main" id="{E46A8B3A-A716-FA01-E30B-DD75AA3A672E}"/>
              </a:ext>
            </a:extLst>
          </p:cNvPr>
          <p:cNvSpPr txBox="1"/>
          <p:nvPr/>
        </p:nvSpPr>
        <p:spPr>
          <a:xfrm>
            <a:off x="7098014" y="1935560"/>
            <a:ext cx="4014486" cy="1415772"/>
          </a:xfrm>
          <a:prstGeom prst="rect">
            <a:avLst/>
          </a:prstGeom>
          <a:noFill/>
        </p:spPr>
        <p:txBody>
          <a:bodyPr wrap="square" lIns="91440" tIns="45720" rIns="91440" bIns="45720" rtlCol="0" anchor="t">
            <a:spAutoFit/>
          </a:bodyPr>
          <a:lstStyle/>
          <a:p>
            <a:r>
              <a:rPr kumimoji="0" lang="fr" altLang="de-DE" sz="3200" b="0" i="0" u="none" strike="noStrike" cap="none" normalizeH="0" baseline="0" dirty="0">
                <a:ln>
                  <a:noFill/>
                </a:ln>
                <a:solidFill>
                  <a:srgbClr val="2A86AD"/>
                </a:solidFill>
                <a:effectLst/>
                <a:latin typeface="Calibri" panose="020F0502020204030204" pitchFamily="34" charset="0"/>
              </a:rPr>
              <a:t>1 000 ans</a:t>
            </a:r>
          </a:p>
          <a:p>
            <a:r>
              <a:rPr lang="fr" dirty="0">
                <a:effectLst/>
                <a:latin typeface="Calibri" panose="020F0502020204030204" pitchFamily="34" charset="0"/>
              </a:rPr>
              <a:t>Les microplastiques mettent plus de </a:t>
            </a:r>
          </a:p>
          <a:p>
            <a:r>
              <a:rPr lang="fr" dirty="0">
                <a:effectLst/>
                <a:latin typeface="Calibri"/>
                <a:ea typeface="Calibri"/>
                <a:cs typeface="Calibri"/>
              </a:rPr>
              <a:t>1 000 ans à se </a:t>
            </a:r>
            <a:r>
              <a:rPr lang="fr" dirty="0">
                <a:latin typeface="Calibri"/>
                <a:ea typeface="Calibri"/>
                <a:cs typeface="Calibri"/>
              </a:rPr>
              <a:t>décomposer</a:t>
            </a:r>
            <a:r>
              <a:rPr lang="fr" dirty="0">
                <a:effectLst/>
                <a:latin typeface="Calibri"/>
                <a:ea typeface="Calibri"/>
                <a:cs typeface="Calibri"/>
              </a:rPr>
              <a:t> dans la nature.</a:t>
            </a:r>
            <a:endParaRPr lang="de-CH">
              <a:latin typeface="Calibri"/>
              <a:ea typeface="Calibri"/>
              <a:cs typeface="Calibri"/>
            </a:endParaRPr>
          </a:p>
        </p:txBody>
      </p:sp>
      <p:sp>
        <p:nvSpPr>
          <p:cNvPr id="10" name="Textfeld 9">
            <a:extLst>
              <a:ext uri="{FF2B5EF4-FFF2-40B4-BE49-F238E27FC236}">
                <a16:creationId xmlns:a16="http://schemas.microsoft.com/office/drawing/2014/main" id="{4B89554B-4C0B-DA72-76A9-46FB4E5E0BF2}"/>
              </a:ext>
            </a:extLst>
          </p:cNvPr>
          <p:cNvSpPr txBox="1"/>
          <p:nvPr/>
        </p:nvSpPr>
        <p:spPr>
          <a:xfrm>
            <a:off x="5978249" y="4627861"/>
            <a:ext cx="3114951" cy="1415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 altLang="de-DE" sz="3200" b="0" i="0" u="none" strike="noStrike" cap="none" normalizeH="0" baseline="0" dirty="0">
                <a:ln>
                  <a:noFill/>
                </a:ln>
                <a:solidFill>
                  <a:srgbClr val="2A86AD"/>
                </a:solidFill>
                <a:effectLst/>
                <a:latin typeface="Calibri" panose="020F0502020204030204" pitchFamily="34" charset="0"/>
              </a:rPr>
              <a:t>50 %</a:t>
            </a:r>
          </a:p>
          <a:p>
            <a:r>
              <a:rPr lang="fr-CH" dirty="0">
                <a:latin typeface="Calibri" panose="020F0502020204030204" pitchFamily="34" charset="0"/>
              </a:rPr>
              <a:t>À une concentration d'un mégot pour un litre d'eau, </a:t>
            </a:r>
          </a:p>
          <a:p>
            <a:r>
              <a:rPr lang="fr-CH" dirty="0">
                <a:latin typeface="Calibri" panose="020F0502020204030204" pitchFamily="34" charset="0"/>
              </a:rPr>
              <a:t>50 % des poissons meurent.</a:t>
            </a:r>
            <a:endParaRPr lang="fr" b="0" dirty="0">
              <a:effectLst/>
              <a:latin typeface="Calibri" panose="020F0502020204030204" pitchFamily="34" charset="0"/>
            </a:endParaRPr>
          </a:p>
        </p:txBody>
      </p:sp>
      <p:grpSp>
        <p:nvGrpSpPr>
          <p:cNvPr id="3" name="Gruppieren 2">
            <a:extLst>
              <a:ext uri="{FF2B5EF4-FFF2-40B4-BE49-F238E27FC236}">
                <a16:creationId xmlns:a16="http://schemas.microsoft.com/office/drawing/2014/main" id="{AD7FA310-4895-6FCA-1BEC-AF2565BA4579}"/>
              </a:ext>
            </a:extLst>
          </p:cNvPr>
          <p:cNvGrpSpPr/>
          <p:nvPr/>
        </p:nvGrpSpPr>
        <p:grpSpPr>
          <a:xfrm>
            <a:off x="0" y="2504946"/>
            <a:ext cx="5773915" cy="4353053"/>
            <a:chOff x="0" y="2504946"/>
            <a:chExt cx="5773915" cy="4353053"/>
          </a:xfrm>
        </p:grpSpPr>
        <p:sp>
          <p:nvSpPr>
            <p:cNvPr id="13" name="Textfeld 12">
              <a:extLst>
                <a:ext uri="{FF2B5EF4-FFF2-40B4-BE49-F238E27FC236}">
                  <a16:creationId xmlns:a16="http://schemas.microsoft.com/office/drawing/2014/main" id="{A3DAA4CA-1D09-3CA0-C6C1-00342D12F480}"/>
                </a:ext>
              </a:extLst>
            </p:cNvPr>
            <p:cNvSpPr txBox="1"/>
            <p:nvPr/>
          </p:nvSpPr>
          <p:spPr>
            <a:xfrm>
              <a:off x="1605140" y="2504946"/>
              <a:ext cx="4168775" cy="1138773"/>
            </a:xfrm>
            <a:prstGeom prst="rect">
              <a:avLst/>
            </a:prstGeom>
            <a:noFill/>
          </p:spPr>
          <p:txBody>
            <a:bodyPr wrap="square" rtlCol="0">
              <a:spAutoFit/>
            </a:bodyPr>
            <a:lstStyle/>
            <a:p>
              <a:r>
                <a:rPr lang="fr" sz="3200" dirty="0">
                  <a:solidFill>
                    <a:srgbClr val="2A86AD"/>
                  </a:solidFill>
                  <a:effectLst/>
                  <a:latin typeface="Calibri" panose="020F0502020204030204" pitchFamily="34" charset="0"/>
                </a:rPr>
                <a:t>1 000 litres</a:t>
              </a:r>
            </a:p>
            <a:p>
              <a:r>
                <a:rPr lang="fr" dirty="0">
                  <a:effectLst/>
                  <a:latin typeface="Calibri" panose="020F0502020204030204" pitchFamily="34" charset="0"/>
                </a:rPr>
                <a:t>La nicotine d'un mégot de cigarette peut être détectée dans 1 000 litres d'eau.  </a:t>
              </a:r>
              <a:endParaRPr lang="de-CH" dirty="0"/>
            </a:p>
          </p:txBody>
        </p:sp>
        <p:pic>
          <p:nvPicPr>
            <p:cNvPr id="3074" name="Picture 2" descr="Image générée">
              <a:extLst>
                <a:ext uri="{FF2B5EF4-FFF2-40B4-BE49-F238E27FC236}">
                  <a16:creationId xmlns:a16="http://schemas.microsoft.com/office/drawing/2014/main" id="{CAF691D3-6B22-C799-5281-01B44288F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9654"/>
              <a:ext cx="4168775" cy="291834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31C1D105-C5B1-8816-7B02-B8AA0F3D224C}"/>
              </a:ext>
            </a:extLst>
          </p:cNvPr>
          <p:cNvSpPr txBox="1"/>
          <p:nvPr/>
        </p:nvSpPr>
        <p:spPr>
          <a:xfrm>
            <a:off x="4281573" y="6524308"/>
            <a:ext cx="2550983"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ea typeface="+mn-lt"/>
                <a:cs typeface="+mn-lt"/>
              </a:rPr>
              <a:t>Source de </a:t>
            </a:r>
            <a:r>
              <a:rPr lang="en-US" sz="700" dirty="0" err="1">
                <a:ea typeface="+mn-lt"/>
                <a:cs typeface="+mn-lt"/>
              </a:rPr>
              <a:t>l'image</a:t>
            </a:r>
            <a:r>
              <a:rPr lang="en-US" sz="700" dirty="0">
                <a:ea typeface="+mn-lt"/>
                <a:cs typeface="+mn-lt"/>
              </a:rPr>
              <a:t> : Stop2drop</a:t>
            </a:r>
            <a:endParaRPr lang="en-US" sz="700" dirty="0">
              <a:ea typeface="Calibri"/>
              <a:cs typeface="Calibri"/>
            </a:endParaRPr>
          </a:p>
        </p:txBody>
      </p:sp>
    </p:spTree>
    <p:extLst>
      <p:ext uri="{BB962C8B-B14F-4D97-AF65-F5344CB8AC3E}">
        <p14:creationId xmlns:p14="http://schemas.microsoft.com/office/powerpoint/2010/main" val="19077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C4DDA-5AE9-7956-21AA-6FC5638FDFDC}"/>
              </a:ext>
            </a:extLst>
          </p:cNvPr>
          <p:cNvSpPr>
            <a:spLocks noGrp="1"/>
          </p:cNvSpPr>
          <p:nvPr>
            <p:ph type="title"/>
          </p:nvPr>
        </p:nvSpPr>
        <p:spPr>
          <a:xfrm>
            <a:off x="838200" y="365125"/>
            <a:ext cx="10515600" cy="1592442"/>
          </a:xfrm>
        </p:spPr>
        <p:txBody>
          <a:bodyPr/>
          <a:lstStyle/>
          <a:p>
            <a:r>
              <a:rPr lang="fr" dirty="0"/>
              <a:t>Littering de cigarettes : </a:t>
            </a:r>
            <a:br>
              <a:rPr lang="fr" dirty="0"/>
            </a:br>
            <a:r>
              <a:rPr lang="fr" b="1" dirty="0"/>
              <a:t>danger pour la santé</a:t>
            </a:r>
            <a:endParaRPr lang="de-CH" b="1" dirty="0"/>
          </a:p>
        </p:txBody>
      </p:sp>
      <p:sp>
        <p:nvSpPr>
          <p:cNvPr id="6" name="Foliennummernplatzhalter 5">
            <a:extLst>
              <a:ext uri="{FF2B5EF4-FFF2-40B4-BE49-F238E27FC236}">
                <a16:creationId xmlns:a16="http://schemas.microsoft.com/office/drawing/2014/main" id="{BE126B69-2288-6756-9460-4F8CA2B9B99B}"/>
              </a:ext>
            </a:extLst>
          </p:cNvPr>
          <p:cNvSpPr>
            <a:spLocks noGrp="1"/>
          </p:cNvSpPr>
          <p:nvPr>
            <p:ph type="sldNum" sz="quarter" idx="12"/>
          </p:nvPr>
        </p:nvSpPr>
        <p:spPr/>
        <p:txBody>
          <a:bodyPr/>
          <a:lstStyle/>
          <a:p>
            <a:fld id="{802006FE-6571-4354-8775-F8708372C227}" type="slidenum">
              <a:rPr lang="de-DE" smtClean="0"/>
              <a:t>7</a:t>
            </a:fld>
            <a:endParaRPr lang="de-DE"/>
          </a:p>
        </p:txBody>
      </p:sp>
      <p:sp>
        <p:nvSpPr>
          <p:cNvPr id="8" name="Textfeld 7">
            <a:extLst>
              <a:ext uri="{FF2B5EF4-FFF2-40B4-BE49-F238E27FC236}">
                <a16:creationId xmlns:a16="http://schemas.microsoft.com/office/drawing/2014/main" id="{9D85F455-6CDE-4F23-D16C-6BBE68B811DD}"/>
              </a:ext>
            </a:extLst>
          </p:cNvPr>
          <p:cNvSpPr txBox="1"/>
          <p:nvPr/>
        </p:nvSpPr>
        <p:spPr>
          <a:xfrm>
            <a:off x="1120999" y="2199369"/>
            <a:ext cx="3208321" cy="1692771"/>
          </a:xfrm>
          <a:prstGeom prst="rect">
            <a:avLst/>
          </a:prstGeom>
          <a:noFill/>
        </p:spPr>
        <p:txBody>
          <a:bodyPr wrap="square" lIns="91440" tIns="45720" rIns="91440" bIns="45720" rtlCol="0" anchor="t">
            <a:spAutoFit/>
          </a:bodyPr>
          <a:lstStyle/>
          <a:p>
            <a:r>
              <a:rPr kumimoji="0" lang="fr" altLang="de-DE" sz="3200" b="0" i="0" u="none" strike="noStrike" cap="none" normalizeH="0" baseline="0">
                <a:ln>
                  <a:noFill/>
                </a:ln>
                <a:solidFill>
                  <a:srgbClr val="2A86AD"/>
                </a:solidFill>
                <a:effectLst/>
                <a:latin typeface="Calibri"/>
                <a:ea typeface="Calibri"/>
                <a:cs typeface="Calibri"/>
              </a:rPr>
              <a:t>9 500 personnes</a:t>
            </a:r>
          </a:p>
          <a:p>
            <a:r>
              <a:rPr lang="fr" b="0">
                <a:effectLst/>
                <a:latin typeface="Calibri"/>
                <a:ea typeface="Calibri"/>
                <a:cs typeface="Calibri"/>
              </a:rPr>
              <a:t>Chaque année, environ 9 500 personnes meurent prématurément en Suisse à cause de la consommation de tabac et de nicotine.</a:t>
            </a:r>
            <a:endParaRPr lang="de-CH" sz="3200">
              <a:latin typeface="Calibri"/>
              <a:ea typeface="Calibri"/>
              <a:cs typeface="Calibri"/>
            </a:endParaRPr>
          </a:p>
        </p:txBody>
      </p:sp>
      <p:sp>
        <p:nvSpPr>
          <p:cNvPr id="9" name="Textfeld 8">
            <a:extLst>
              <a:ext uri="{FF2B5EF4-FFF2-40B4-BE49-F238E27FC236}">
                <a16:creationId xmlns:a16="http://schemas.microsoft.com/office/drawing/2014/main" id="{918EF7B7-7CE0-7472-0CD9-114C4ADDAF42}"/>
              </a:ext>
            </a:extLst>
          </p:cNvPr>
          <p:cNvSpPr txBox="1"/>
          <p:nvPr/>
        </p:nvSpPr>
        <p:spPr>
          <a:xfrm>
            <a:off x="5617691" y="1957567"/>
            <a:ext cx="4039814" cy="1138773"/>
          </a:xfrm>
          <a:prstGeom prst="rect">
            <a:avLst/>
          </a:prstGeom>
          <a:noFill/>
        </p:spPr>
        <p:txBody>
          <a:bodyPr wrap="square" rtlCol="0">
            <a:spAutoFit/>
          </a:bodyPr>
          <a:lstStyle/>
          <a:p>
            <a:r>
              <a:rPr kumimoji="0" lang="fr" altLang="de-DE" sz="3200" b="0" i="0" u="none" strike="noStrike" cap="none" normalizeH="0" baseline="0">
                <a:ln>
                  <a:noFill/>
                </a:ln>
                <a:solidFill>
                  <a:srgbClr val="2A86AD"/>
                </a:solidFill>
                <a:effectLst/>
                <a:latin typeface="Calibri" panose="020F0502020204030204" pitchFamily="34" charset="0"/>
              </a:rPr>
              <a:t>10 ans</a:t>
            </a:r>
          </a:p>
          <a:p>
            <a:r>
              <a:rPr lang="fr">
                <a:latin typeface="Calibri" panose="020F0502020204030204" pitchFamily="34" charset="0"/>
              </a:rPr>
              <a:t>Fumer raccourcit l'espérance de vie d'environ 10 ans. </a:t>
            </a:r>
            <a:endParaRPr lang="de-CH">
              <a:latin typeface="Calibri" panose="020F0502020204030204" pitchFamily="34" charset="0"/>
            </a:endParaRPr>
          </a:p>
        </p:txBody>
      </p:sp>
      <p:sp>
        <p:nvSpPr>
          <p:cNvPr id="10" name="Textfeld 9">
            <a:extLst>
              <a:ext uri="{FF2B5EF4-FFF2-40B4-BE49-F238E27FC236}">
                <a16:creationId xmlns:a16="http://schemas.microsoft.com/office/drawing/2014/main" id="{4B89554B-4C0B-DA72-76A9-46FB4E5E0BF2}"/>
              </a:ext>
            </a:extLst>
          </p:cNvPr>
          <p:cNvSpPr txBox="1"/>
          <p:nvPr/>
        </p:nvSpPr>
        <p:spPr>
          <a:xfrm>
            <a:off x="2571952" y="4400821"/>
            <a:ext cx="4554402" cy="1692771"/>
          </a:xfrm>
          <a:prstGeom prst="rect">
            <a:avLst/>
          </a:prstGeom>
          <a:noFill/>
        </p:spPr>
        <p:txBody>
          <a:bodyPr wrap="square" lIns="91440" tIns="45720" rIns="91440" bIns="45720" rtlCol="0" anchor="t">
            <a:spAutoFit/>
          </a:bodyPr>
          <a:lstStyle/>
          <a:p>
            <a:pPr lvl="0" eaLnBrk="0" fontAlgn="base" hangingPunct="0">
              <a:spcBef>
                <a:spcPct val="0"/>
              </a:spcBef>
              <a:spcAft>
                <a:spcPct val="0"/>
              </a:spcAft>
            </a:pPr>
            <a:r>
              <a:rPr kumimoji="0" lang="fr" altLang="de-DE" sz="3200" b="0" i="0" u="none" strike="noStrike" cap="none" normalizeH="0" baseline="0" dirty="0">
                <a:ln>
                  <a:noFill/>
                </a:ln>
                <a:solidFill>
                  <a:srgbClr val="2A86AD"/>
                </a:solidFill>
                <a:effectLst/>
                <a:latin typeface="Calibri"/>
                <a:ea typeface="Calibri"/>
                <a:cs typeface="Calibri"/>
              </a:rPr>
              <a:t>2 876 demandes</a:t>
            </a:r>
          </a:p>
          <a:p>
            <a:r>
              <a:rPr lang="fr" b="0" i="0" dirty="0">
                <a:solidFill>
                  <a:srgbClr val="121212"/>
                </a:solidFill>
                <a:effectLst/>
                <a:highlight>
                  <a:srgbClr val="FFFFFF"/>
                </a:highlight>
                <a:latin typeface="Calibri"/>
                <a:ea typeface="Calibri"/>
                <a:cs typeface="Calibri"/>
              </a:rPr>
              <a:t>De 2012 à 2021, </a:t>
            </a:r>
            <a:r>
              <a:rPr lang="fr" b="0" i="0" dirty="0" err="1">
                <a:solidFill>
                  <a:srgbClr val="121212"/>
                </a:solidFill>
                <a:effectLst/>
                <a:highlight>
                  <a:srgbClr val="FFFFFF"/>
                </a:highlight>
                <a:latin typeface="Calibri"/>
                <a:ea typeface="Calibri"/>
                <a:cs typeface="Calibri"/>
              </a:rPr>
              <a:t>Tox</a:t>
            </a:r>
            <a:r>
              <a:rPr lang="fr" b="0" i="0" dirty="0">
                <a:solidFill>
                  <a:srgbClr val="121212"/>
                </a:solidFill>
                <a:effectLst/>
                <a:highlight>
                  <a:srgbClr val="FFFFFF"/>
                </a:highlight>
                <a:latin typeface="Calibri"/>
                <a:ea typeface="Calibri"/>
                <a:cs typeface="Calibri"/>
              </a:rPr>
              <a:t> Info Suisse a enregistré </a:t>
            </a:r>
          </a:p>
          <a:p>
            <a:r>
              <a:rPr lang="fr" b="0" i="0" dirty="0">
                <a:solidFill>
                  <a:srgbClr val="121212"/>
                </a:solidFill>
                <a:effectLst/>
                <a:highlight>
                  <a:srgbClr val="FFFFFF"/>
                </a:highlight>
                <a:latin typeface="Calibri"/>
                <a:ea typeface="Calibri"/>
                <a:cs typeface="Calibri"/>
              </a:rPr>
              <a:t>2 876 demandes concernant des enfants de moins de 6 ans qui avaient mis des cigarettes ou des mégots dans leur bouche et/ou avalés.</a:t>
            </a:r>
            <a:endParaRPr lang="de-CH" sz="3200" dirty="0">
              <a:latin typeface="Calibri"/>
              <a:ea typeface="Calibri"/>
              <a:cs typeface="Calibri"/>
            </a:endParaRPr>
          </a:p>
        </p:txBody>
      </p:sp>
      <p:pic>
        <p:nvPicPr>
          <p:cNvPr id="3" name="Grafik 2">
            <a:extLst>
              <a:ext uri="{FF2B5EF4-FFF2-40B4-BE49-F238E27FC236}">
                <a16:creationId xmlns:a16="http://schemas.microsoft.com/office/drawing/2014/main" id="{7793BB3E-AC6B-141B-0034-67122AECC995}"/>
              </a:ext>
            </a:extLst>
          </p:cNvPr>
          <p:cNvPicPr>
            <a:picLocks noChangeAspect="1"/>
          </p:cNvPicPr>
          <p:nvPr/>
        </p:nvPicPr>
        <p:blipFill>
          <a:blip r:embed="rId3"/>
          <a:stretch>
            <a:fillRect/>
          </a:stretch>
        </p:blipFill>
        <p:spPr>
          <a:xfrm>
            <a:off x="7637598" y="3830400"/>
            <a:ext cx="4554402" cy="3027600"/>
          </a:xfrm>
          <a:prstGeom prst="rect">
            <a:avLst/>
          </a:prstGeom>
        </p:spPr>
      </p:pic>
      <p:sp>
        <p:nvSpPr>
          <p:cNvPr id="5" name="TextBox 4">
            <a:extLst>
              <a:ext uri="{FF2B5EF4-FFF2-40B4-BE49-F238E27FC236}">
                <a16:creationId xmlns:a16="http://schemas.microsoft.com/office/drawing/2014/main" id="{849B8C7F-7C9F-D89D-92F1-D30A90E7B037}"/>
              </a:ext>
            </a:extLst>
          </p:cNvPr>
          <p:cNvSpPr txBox="1"/>
          <p:nvPr/>
        </p:nvSpPr>
        <p:spPr>
          <a:xfrm>
            <a:off x="130260" y="6540183"/>
            <a:ext cx="2550983" cy="200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ea typeface="+mn-lt"/>
                <a:cs typeface="+mn-lt"/>
              </a:rPr>
              <a:t>Source de </a:t>
            </a:r>
            <a:r>
              <a:rPr lang="en-US" sz="700" dirty="0" err="1">
                <a:ea typeface="+mn-lt"/>
                <a:cs typeface="+mn-lt"/>
              </a:rPr>
              <a:t>l'image</a:t>
            </a:r>
            <a:r>
              <a:rPr lang="en-US" sz="700" dirty="0">
                <a:ea typeface="+mn-lt"/>
                <a:cs typeface="+mn-lt"/>
              </a:rPr>
              <a:t> : Stop2drop</a:t>
            </a:r>
            <a:endParaRPr lang="en-US" sz="700" dirty="0">
              <a:ea typeface="Calibri"/>
              <a:cs typeface="Calibri"/>
            </a:endParaRPr>
          </a:p>
        </p:txBody>
      </p:sp>
    </p:spTree>
    <p:extLst>
      <p:ext uri="{BB962C8B-B14F-4D97-AF65-F5344CB8AC3E}">
        <p14:creationId xmlns:p14="http://schemas.microsoft.com/office/powerpoint/2010/main" val="547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98D29-9F6F-3651-9304-EE389CAAA7C0}"/>
              </a:ext>
            </a:extLst>
          </p:cNvPr>
          <p:cNvSpPr>
            <a:spLocks noGrp="1"/>
          </p:cNvSpPr>
          <p:nvPr>
            <p:ph type="title"/>
          </p:nvPr>
        </p:nvSpPr>
        <p:spPr/>
        <p:txBody>
          <a:bodyPr anchor="ctr">
            <a:normAutofit/>
          </a:bodyPr>
          <a:lstStyle/>
          <a:p>
            <a:r>
              <a:rPr lang="fr"/>
              <a:t>Questions à discuter</a:t>
            </a:r>
            <a:endParaRPr lang="de-CH"/>
          </a:p>
        </p:txBody>
      </p:sp>
      <p:sp>
        <p:nvSpPr>
          <p:cNvPr id="3" name="Inhaltsplatzhalter 2">
            <a:extLst>
              <a:ext uri="{FF2B5EF4-FFF2-40B4-BE49-F238E27FC236}">
                <a16:creationId xmlns:a16="http://schemas.microsoft.com/office/drawing/2014/main" id="{07B69AD5-7F3B-BB61-84A7-8FD1F55F202C}"/>
              </a:ext>
            </a:extLst>
          </p:cNvPr>
          <p:cNvSpPr>
            <a:spLocks noGrp="1"/>
          </p:cNvSpPr>
          <p:nvPr>
            <p:ph idx="1"/>
          </p:nvPr>
        </p:nvSpPr>
        <p:spPr>
          <a:xfrm>
            <a:off x="838200" y="1825625"/>
            <a:ext cx="10129898" cy="4351338"/>
          </a:xfrm>
        </p:spPr>
        <p:txBody>
          <a:bodyPr>
            <a:normAutofit/>
          </a:bodyPr>
          <a:lstStyle/>
          <a:p>
            <a:pPr lvl="0">
              <a:spcAft>
                <a:spcPts val="1000"/>
              </a:spcAft>
            </a:pPr>
            <a:r>
              <a:rPr lang="fr-CH" dirty="0"/>
              <a:t>Pourquoi penses-tu que tant de gens jettent leurs mégots de cigarette par terre </a:t>
            </a:r>
            <a:r>
              <a:rPr lang="fr" dirty="0"/>
              <a:t>?</a:t>
            </a:r>
          </a:p>
          <a:p>
            <a:pPr lvl="0">
              <a:spcAft>
                <a:spcPts val="1000"/>
              </a:spcAft>
            </a:pPr>
            <a:r>
              <a:rPr lang="fr" dirty="0"/>
              <a:t>Pourquoi les mégots de cigarette sont-ils si nocifs pour l'environnement, les animaux et les personnes ?</a:t>
            </a:r>
          </a:p>
          <a:p>
            <a:pPr lvl="0">
              <a:spcAft>
                <a:spcPts val="1000"/>
              </a:spcAft>
            </a:pPr>
            <a:r>
              <a:rPr lang="fr" dirty="0"/>
              <a:t>Que puis-je faire </a:t>
            </a:r>
            <a:r>
              <a:rPr lang="fr" b="1" dirty="0"/>
              <a:t>en</a:t>
            </a:r>
            <a:r>
              <a:rPr lang="fr" dirty="0"/>
              <a:t> </a:t>
            </a:r>
            <a:r>
              <a:rPr lang="fr" b="1" dirty="0"/>
              <a:t>tant qu'individu</a:t>
            </a:r>
            <a:r>
              <a:rPr lang="fr" dirty="0"/>
              <a:t> pour réduire le littering de cigarettes ?</a:t>
            </a:r>
          </a:p>
          <a:p>
            <a:pPr lvl="0">
              <a:spcAft>
                <a:spcPts val="1000"/>
              </a:spcAft>
            </a:pPr>
            <a:r>
              <a:rPr lang="fr" dirty="0"/>
              <a:t>Que pourrions-nous faire </a:t>
            </a:r>
            <a:r>
              <a:rPr lang="fr" b="1" dirty="0"/>
              <a:t>en</a:t>
            </a:r>
            <a:r>
              <a:rPr lang="fr" dirty="0"/>
              <a:t> </a:t>
            </a:r>
            <a:r>
              <a:rPr lang="fr" b="1" dirty="0"/>
              <a:t>tant que classe</a:t>
            </a:r>
            <a:r>
              <a:rPr lang="fr" dirty="0"/>
              <a:t> pour réduire le littering de cigarettes ?</a:t>
            </a:r>
            <a:endParaRPr lang="de-CH" dirty="0"/>
          </a:p>
        </p:txBody>
      </p:sp>
      <p:sp>
        <p:nvSpPr>
          <p:cNvPr id="4" name="Foliennummernplatzhalter 3">
            <a:extLst>
              <a:ext uri="{FF2B5EF4-FFF2-40B4-BE49-F238E27FC236}">
                <a16:creationId xmlns:a16="http://schemas.microsoft.com/office/drawing/2014/main" id="{6BF306E3-50D7-9BD9-9761-1A42E94E574D}"/>
              </a:ext>
            </a:extLst>
          </p:cNvPr>
          <p:cNvSpPr>
            <a:spLocks noGrp="1"/>
          </p:cNvSpPr>
          <p:nvPr>
            <p:ph type="sldNum" sz="quarter" idx="12"/>
          </p:nvPr>
        </p:nvSpPr>
        <p:spPr/>
        <p:txBody>
          <a:bodyPr anchor="ctr">
            <a:normAutofit/>
          </a:bodyPr>
          <a:lstStyle/>
          <a:p>
            <a:pPr>
              <a:spcAft>
                <a:spcPts val="600"/>
              </a:spcAft>
            </a:pPr>
            <a:fld id="{802006FE-6571-4354-8775-F8708372C227}" type="slidenum">
              <a:rPr lang="de-DE" smtClean="0"/>
              <a:pPr>
                <a:spcAft>
                  <a:spcPts val="600"/>
                </a:spcAft>
              </a:pPr>
              <a:t>8</a:t>
            </a:fld>
            <a:endParaRPr lang="de-DE"/>
          </a:p>
        </p:txBody>
      </p:sp>
    </p:spTree>
    <p:extLst>
      <p:ext uri="{BB962C8B-B14F-4D97-AF65-F5344CB8AC3E}">
        <p14:creationId xmlns:p14="http://schemas.microsoft.com/office/powerpoint/2010/main" val="309708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54BD675-92EC-B35A-1C4B-FF80E747ACCD}"/>
              </a:ext>
            </a:extLst>
          </p:cNvPr>
          <p:cNvSpPr>
            <a:spLocks noGrp="1"/>
          </p:cNvSpPr>
          <p:nvPr>
            <p:ph type="sldNum" sz="quarter" idx="12"/>
          </p:nvPr>
        </p:nvSpPr>
        <p:spPr/>
        <p:txBody>
          <a:bodyPr/>
          <a:lstStyle/>
          <a:p>
            <a:fld id="{802006FE-6571-4354-8775-F8708372C227}" type="slidenum">
              <a:rPr lang="de-DE" smtClean="0"/>
              <a:t>9</a:t>
            </a:fld>
            <a:endParaRPr lang="de-DE"/>
          </a:p>
        </p:txBody>
      </p:sp>
      <p:sp>
        <p:nvSpPr>
          <p:cNvPr id="4" name="Textfeld 3">
            <a:extLst>
              <a:ext uri="{FF2B5EF4-FFF2-40B4-BE49-F238E27FC236}">
                <a16:creationId xmlns:a16="http://schemas.microsoft.com/office/drawing/2014/main" id="{173A0961-60F2-8DFC-94D8-8048B1B1D42A}"/>
              </a:ext>
            </a:extLst>
          </p:cNvPr>
          <p:cNvSpPr txBox="1"/>
          <p:nvPr/>
        </p:nvSpPr>
        <p:spPr>
          <a:xfrm>
            <a:off x="966536" y="5430544"/>
            <a:ext cx="7013494" cy="1124410"/>
          </a:xfrm>
          <a:prstGeom prst="rect">
            <a:avLst/>
          </a:prstGeom>
          <a:noFill/>
        </p:spPr>
        <p:txBody>
          <a:bodyPr wrap="square">
            <a:spAutoFit/>
          </a:bodyPr>
          <a:lstStyle>
            <a:defPPr>
              <a:defRPr lang="de-DE"/>
            </a:defPPr>
            <a:lvl1pPr marR="0" lvl="0" fontAlgn="auto">
              <a:lnSpc>
                <a:spcPct val="90000"/>
              </a:lnSpc>
              <a:spcBef>
                <a:spcPts val="1000"/>
              </a:spcBef>
              <a:spcAft>
                <a:spcPts val="1000"/>
              </a:spcAft>
              <a:buClrTx/>
              <a:buSzTx/>
              <a:tabLst/>
              <a:defRPr kumimoji="0" sz="2800" b="0" i="0" u="sng" strike="noStrike" cap="none" spc="0" normalizeH="0" baseline="0">
                <a:ln>
                  <a:noFill/>
                </a:ln>
                <a:solidFill>
                  <a:prstClr val="black"/>
                </a:solidFill>
                <a:effectLst/>
                <a:uLnTx/>
                <a:uFillTx/>
                <a:latin typeface="Calibri" panose="020F0502020204030204" pitchFamily="34" charset="0"/>
              </a:defRPr>
            </a:lvl1pPr>
          </a:lstStyle>
          <a:p>
            <a:r>
              <a:rPr lang="de-CH" dirty="0">
                <a:hlinkClick r:id="rId3"/>
              </a:rPr>
              <a:t>https://vimeo.com/819047521?fl=pl&amp;fe=vl</a:t>
            </a:r>
            <a:endParaRPr lang="de-CH" dirty="0"/>
          </a:p>
          <a:p>
            <a:endParaRPr lang="de-DE" dirty="0"/>
          </a:p>
        </p:txBody>
      </p:sp>
      <p:pic>
        <p:nvPicPr>
          <p:cNvPr id="5" name="Grafik 4" descr="Une image qui inclut une capture d'écran, des graphismes, un design graphique, une police.&#10;&#10;Le contenu généré par l'IA peut être buggé.">
            <a:extLst>
              <a:ext uri="{FF2B5EF4-FFF2-40B4-BE49-F238E27FC236}">
                <a16:creationId xmlns:a16="http://schemas.microsoft.com/office/drawing/2014/main" id="{9A6FCC30-9508-9DDC-C385-725DC28AE835}"/>
              </a:ext>
            </a:extLst>
          </p:cNvPr>
          <p:cNvPicPr>
            <a:picLocks noChangeAspect="1"/>
          </p:cNvPicPr>
          <p:nvPr/>
        </p:nvPicPr>
        <p:blipFill>
          <a:blip r:embed="rId4"/>
          <a:srcRect l="19657" r="3180"/>
          <a:stretch>
            <a:fillRect/>
          </a:stretch>
        </p:blipFill>
        <p:spPr>
          <a:xfrm>
            <a:off x="1027236" y="1579253"/>
            <a:ext cx="5856164" cy="3699493"/>
          </a:xfrm>
          <a:prstGeom prst="rect">
            <a:avLst/>
          </a:prstGeom>
        </p:spPr>
      </p:pic>
      <p:sp>
        <p:nvSpPr>
          <p:cNvPr id="6" name="Titel 1">
            <a:extLst>
              <a:ext uri="{FF2B5EF4-FFF2-40B4-BE49-F238E27FC236}">
                <a16:creationId xmlns:a16="http://schemas.microsoft.com/office/drawing/2014/main" id="{4F8AE4B4-CAEF-9DB0-593C-5ADFAF825F04}"/>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fr"/>
              <a:t>V</a:t>
            </a:r>
            <a:r>
              <a:rPr lang="fr" err="1"/>
              <a:t>ideo</a:t>
            </a:r>
            <a:endParaRPr lang="de-CH"/>
          </a:p>
        </p:txBody>
      </p:sp>
    </p:spTree>
    <p:extLst>
      <p:ext uri="{BB962C8B-B14F-4D97-AF65-F5344CB8AC3E}">
        <p14:creationId xmlns:p14="http://schemas.microsoft.com/office/powerpoint/2010/main" val="3111303377"/>
      </p:ext>
    </p:extLst>
  </p:cSld>
  <p:clrMapOvr>
    <a:masterClrMapping/>
  </p:clrMapOvr>
</p:sld>
</file>

<file path=ppt/theme/theme1.xml><?xml version="1.0" encoding="utf-8"?>
<a:theme xmlns:a="http://schemas.openxmlformats.org/drawingml/2006/main" name="Larissa">
  <a:themeElements>
    <a:clrScheme name="stop2drop">
      <a:dk1>
        <a:sysClr val="windowText" lastClr="000000"/>
      </a:dk1>
      <a:lt1>
        <a:sysClr val="window" lastClr="FFFFFF"/>
      </a:lt1>
      <a:dk2>
        <a:srgbClr val="3AA9CF"/>
      </a:dk2>
      <a:lt2>
        <a:srgbClr val="FFFFFF"/>
      </a:lt2>
      <a:accent1>
        <a:srgbClr val="2A86AD"/>
      </a:accent1>
      <a:accent2>
        <a:srgbClr val="328F32"/>
      </a:accent2>
      <a:accent3>
        <a:srgbClr val="EA5655"/>
      </a:accent3>
      <a:accent4>
        <a:srgbClr val="FFC000"/>
      </a:accent4>
      <a:accent5>
        <a:srgbClr val="000000"/>
      </a:accent5>
      <a:accent6>
        <a:srgbClr val="000000"/>
      </a:accent6>
      <a:hlink>
        <a:srgbClr val="2A86AD"/>
      </a:hlink>
      <a:folHlink>
        <a:srgbClr val="2A86AD"/>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2ae6e5-329d-4bfe-ab07-ec9b675df5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6F49DF41EB6B4D8FED007C8F6CBEF7" ma:contentTypeVersion="10" ma:contentTypeDescription="Create a new document." ma:contentTypeScope="" ma:versionID="0656854296fa1a57209c699b4799d46c">
  <xsd:schema xmlns:xsd="http://www.w3.org/2001/XMLSchema" xmlns:xs="http://www.w3.org/2001/XMLSchema" xmlns:p="http://schemas.microsoft.com/office/2006/metadata/properties" xmlns:ns2="f42ae6e5-329d-4bfe-ab07-ec9b675df516" targetNamespace="http://schemas.microsoft.com/office/2006/metadata/properties" ma:root="true" ma:fieldsID="e538133fbb69946d76973c71fcec395e" ns2:_="">
    <xsd:import namespace="f42ae6e5-329d-4bfe-ab07-ec9b675df5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ae6e5-329d-4bfe-ab07-ec9b675df5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a9f929-9352-48af-a438-8dd9d284f7e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15B66D-6A49-4EC8-A7D9-E83B5CD08205}">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f42ae6e5-329d-4bfe-ab07-ec9b675df516"/>
  </ds:schemaRefs>
</ds:datastoreItem>
</file>

<file path=customXml/itemProps2.xml><?xml version="1.0" encoding="utf-8"?>
<ds:datastoreItem xmlns:ds="http://schemas.openxmlformats.org/officeDocument/2006/customXml" ds:itemID="{9464804C-D78A-4D4F-9584-406CF72B2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ae6e5-329d-4bfe-ab07-ec9b675df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842043-81DB-44D5-A2BB-0E0CE1188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Breitbild</PresentationFormat>
  <Paragraphs>132</Paragraphs>
  <Slides>10</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Aptos</vt:lpstr>
      <vt:lpstr>Arial</vt:lpstr>
      <vt:lpstr>Calibri</vt:lpstr>
      <vt:lpstr>Larissa</vt:lpstr>
      <vt:lpstr>stop2drop</vt:lpstr>
      <vt:lpstr>Classe scolaire de Berthoud (BE)</vt:lpstr>
      <vt:lpstr>PowerPoint-Präsentation</vt:lpstr>
      <vt:lpstr>Problème : Littering de cigarettes</vt:lpstr>
      <vt:lpstr>Problème : Littering de cigarettes</vt:lpstr>
      <vt:lpstr>Littering de cigarettes :  pollution environnementale</vt:lpstr>
      <vt:lpstr>Littering de cigarettes :  danger pour la santé</vt:lpstr>
      <vt:lpstr>Questions à discuter</vt:lpstr>
      <vt:lpstr>PowerPoint-Präsentation</vt:lpstr>
      <vt:lpstr>Passer à l'action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Oliver Padlina</dc:creator>
  <cp:lastModifiedBy>Oliver Padlina</cp:lastModifiedBy>
  <cp:revision>36</cp:revision>
  <dcterms:modified xsi:type="dcterms:W3CDTF">2026-02-24T14:14:03Z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0x010100956F49DF41EB6B4D8FED007C8F6CBEF7</vt:lpwstr>
  </property>
</Properties>
</file>