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5"/>
  </p:notesMasterIdLst>
  <p:sldIdLst>
    <p:sldId id="256" r:id="rId5"/>
    <p:sldId id="298" r:id="rId6"/>
    <p:sldId id="261" r:id="rId7"/>
    <p:sldId id="294" r:id="rId8"/>
    <p:sldId id="295" r:id="rId9"/>
    <p:sldId id="291" r:id="rId10"/>
    <p:sldId id="292" r:id="rId11"/>
    <p:sldId id="296" r:id="rId12"/>
    <p:sldId id="299" r:id="rId13"/>
    <p:sldId id="297"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3A7E29-58A5-760A-E6CE-67535ED30AC0}" name="Markus Dick" initials="MD" userId="S::markus.dick@stop2drop.ch::a37d811a-4868-49c6-8130-93581e422559" providerId="AD"/>
  <p188:author id="{C08BDC72-D5B5-1D89-9D9B-259DFAE1C920}" name="Felicitas Ettlin" initials="FE" userId="S::felicitas.ettlin@stop2drop.ch::a505feeb-852b-4059-8e62-54542fa421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86AD"/>
    <a:srgbClr val="328F32"/>
    <a:srgbClr val="3AA9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C808AA-3DC2-459B-86DA-688151E7437E}" v="18" dt="2026-01-20T10:13:15.2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402" autoAdjust="0"/>
  </p:normalViewPr>
  <p:slideViewPr>
    <p:cSldViewPr snapToGrid="0">
      <p:cViewPr varScale="1">
        <p:scale>
          <a:sx n="65" d="100"/>
          <a:sy n="65" d="100"/>
        </p:scale>
        <p:origin x="231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Renggli" userId="f8c456b7-210b-40dc-a2ba-4ec348d26014" providerId="ADAL" clId="{77EEA582-7066-4E5E-A460-69D077EBA2C5}"/>
    <pc:docChg chg="custSel modSld">
      <pc:chgData name="Andrea Renggli" userId="f8c456b7-210b-40dc-a2ba-4ec348d26014" providerId="ADAL" clId="{77EEA582-7066-4E5E-A460-69D077EBA2C5}" dt="2026-01-20T15:02:01.151" v="109" actId="114"/>
      <pc:docMkLst>
        <pc:docMk/>
      </pc:docMkLst>
      <pc:sldChg chg="modNotesTx">
        <pc:chgData name="Andrea Renggli" userId="f8c456b7-210b-40dc-a2ba-4ec348d26014" providerId="ADAL" clId="{77EEA582-7066-4E5E-A460-69D077EBA2C5}" dt="2026-01-20T15:02:01.151" v="109" actId="114"/>
        <pc:sldMkLst>
          <pc:docMk/>
          <pc:sldMk cId="3097082376" sldId="296"/>
        </pc:sldMkLst>
      </pc:sldChg>
    </pc:docChg>
  </pc:docChgLst>
  <pc:docChgLst>
    <pc:chgData name="Felicitas Ettlin" userId="a505feeb-852b-4059-8e62-54542fa42109" providerId="ADAL" clId="{F9EDBBC0-8E71-49AC-83B0-11AC84076271}"/>
    <pc:docChg chg="undo custSel modSld sldOrd">
      <pc:chgData name="Felicitas Ettlin" userId="a505feeb-852b-4059-8e62-54542fa42109" providerId="ADAL" clId="{F9EDBBC0-8E71-49AC-83B0-11AC84076271}" dt="2026-01-20T10:13:39.584" v="268" actId="20577"/>
      <pc:docMkLst>
        <pc:docMk/>
      </pc:docMkLst>
      <pc:sldChg chg="modSp mod">
        <pc:chgData name="Felicitas Ettlin" userId="a505feeb-852b-4059-8e62-54542fa42109" providerId="ADAL" clId="{F9EDBBC0-8E71-49AC-83B0-11AC84076271}" dt="2026-01-20T10:00:43.818" v="17" actId="113"/>
        <pc:sldMkLst>
          <pc:docMk/>
          <pc:sldMk cId="3097082376" sldId="296"/>
        </pc:sldMkLst>
        <pc:spChg chg="mod">
          <ac:chgData name="Felicitas Ettlin" userId="a505feeb-852b-4059-8e62-54542fa42109" providerId="ADAL" clId="{F9EDBBC0-8E71-49AC-83B0-11AC84076271}" dt="2026-01-20T10:00:43.818" v="17" actId="113"/>
          <ac:spMkLst>
            <pc:docMk/>
            <pc:sldMk cId="3097082376" sldId="296"/>
            <ac:spMk id="3" creationId="{07B69AD5-7F3B-BB61-84A7-8FD1F55F202C}"/>
          </ac:spMkLst>
        </pc:spChg>
      </pc:sldChg>
      <pc:sldChg chg="addSp delSp modSp mod">
        <pc:chgData name="Felicitas Ettlin" userId="a505feeb-852b-4059-8e62-54542fa42109" providerId="ADAL" clId="{F9EDBBC0-8E71-49AC-83B0-11AC84076271}" dt="2026-01-20T10:04:04.470" v="117" actId="1037"/>
        <pc:sldMkLst>
          <pc:docMk/>
          <pc:sldMk cId="3472989238" sldId="297"/>
        </pc:sldMkLst>
        <pc:spChg chg="mod">
          <ac:chgData name="Felicitas Ettlin" userId="a505feeb-852b-4059-8e62-54542fa42109" providerId="ADAL" clId="{F9EDBBC0-8E71-49AC-83B0-11AC84076271}" dt="2026-01-20T10:02:54.415" v="69" actId="14100"/>
          <ac:spMkLst>
            <pc:docMk/>
            <pc:sldMk cId="3472989238" sldId="297"/>
            <ac:spMk id="3" creationId="{06CFE5E0-0ED6-0564-4CA6-C15AFF1306C1}"/>
          </ac:spMkLst>
        </pc:spChg>
        <pc:spChg chg="add del mod">
          <ac:chgData name="Felicitas Ettlin" userId="a505feeb-852b-4059-8e62-54542fa42109" providerId="ADAL" clId="{F9EDBBC0-8E71-49AC-83B0-11AC84076271}" dt="2026-01-20T10:03:02.206" v="72"/>
          <ac:spMkLst>
            <pc:docMk/>
            <pc:sldMk cId="3472989238" sldId="297"/>
            <ac:spMk id="5" creationId="{BAC5E200-C53D-253A-C715-90255998E14A}"/>
          </ac:spMkLst>
        </pc:spChg>
        <pc:spChg chg="add mod">
          <ac:chgData name="Felicitas Ettlin" userId="a505feeb-852b-4059-8e62-54542fa42109" providerId="ADAL" clId="{F9EDBBC0-8E71-49AC-83B0-11AC84076271}" dt="2026-01-20T10:04:04.470" v="117" actId="1037"/>
          <ac:spMkLst>
            <pc:docMk/>
            <pc:sldMk cId="3472989238" sldId="297"/>
            <ac:spMk id="6" creationId="{517F7D3B-07C3-35CB-1201-AF06F5D34160}"/>
          </ac:spMkLst>
        </pc:spChg>
      </pc:sldChg>
      <pc:sldChg chg="addSp modSp mod ord modNotesTx">
        <pc:chgData name="Felicitas Ettlin" userId="a505feeb-852b-4059-8e62-54542fa42109" providerId="ADAL" clId="{F9EDBBC0-8E71-49AC-83B0-11AC84076271}" dt="2026-01-20T10:13:39.584" v="268" actId="20577"/>
        <pc:sldMkLst>
          <pc:docMk/>
          <pc:sldMk cId="3111303377" sldId="299"/>
        </pc:sldMkLst>
        <pc:spChg chg="mod">
          <ac:chgData name="Felicitas Ettlin" userId="a505feeb-852b-4059-8e62-54542fa42109" providerId="ADAL" clId="{F9EDBBC0-8E71-49AC-83B0-11AC84076271}" dt="2026-01-20T10:11:05.938" v="143" actId="1076"/>
          <ac:spMkLst>
            <pc:docMk/>
            <pc:sldMk cId="3111303377" sldId="299"/>
            <ac:spMk id="4" creationId="{173A0961-60F2-8DFC-94D8-8048B1B1D42A}"/>
          </ac:spMkLst>
        </pc:spChg>
        <pc:spChg chg="add mod">
          <ac:chgData name="Felicitas Ettlin" userId="a505feeb-852b-4059-8e62-54542fa42109" providerId="ADAL" clId="{F9EDBBC0-8E71-49AC-83B0-11AC84076271}" dt="2026-01-20T10:09:56.969" v="135" actId="20577"/>
          <ac:spMkLst>
            <pc:docMk/>
            <pc:sldMk cId="3111303377" sldId="299"/>
            <ac:spMk id="6" creationId="{4F8AE4B4-CAEF-9DB0-593C-5ADFAF825F04}"/>
          </ac:spMkLst>
        </pc:spChg>
        <pc:picChg chg="add mod modCrop">
          <ac:chgData name="Felicitas Ettlin" userId="a505feeb-852b-4059-8e62-54542fa42109" providerId="ADAL" clId="{F9EDBBC0-8E71-49AC-83B0-11AC84076271}" dt="2026-01-20T10:10:54.621" v="141" actId="732"/>
          <ac:picMkLst>
            <pc:docMk/>
            <pc:sldMk cId="3111303377" sldId="299"/>
            <ac:picMk id="5" creationId="{9A6FCC30-9508-9DDC-C385-725DC28AE83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525F8D91-145E-419C-9DE3-E96F5977ADF3}" type="datetimeFigureOut">
              <a:rPr lang="de-CH" smtClean="0"/>
              <a:pPr/>
              <a:t>20.01.2026</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D6205A66-0F67-4D63-87C8-B6157B98DD96}" type="slidenum">
              <a:rPr lang="de-CH" smtClean="0"/>
              <a:pPr/>
              <a:t>‹Nr.›</a:t>
            </a:fld>
            <a:endParaRPr lang="de-CH"/>
          </a:p>
        </p:txBody>
      </p:sp>
    </p:spTree>
    <p:extLst>
      <p:ext uri="{BB962C8B-B14F-4D97-AF65-F5344CB8AC3E}">
        <p14:creationId xmlns:p14="http://schemas.microsoft.com/office/powerpoint/2010/main" val="3862325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stop2drop.ch/challenge#einreiche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a:solidFill>
                  <a:schemeClr val="tx1"/>
                </a:solidFill>
                <a:effectLst/>
                <a:latin typeface="Calibri" panose="020F0502020204030204" pitchFamily="34" charset="0"/>
                <a:ea typeface="+mn-ea"/>
                <a:cs typeface="+mn-cs"/>
              </a:rPr>
              <a:t>Zigarettenstummel – sie sind klein, aber sie verursachen grosse Schäden. Weltweit gehören sie zu den häufigsten Abfällen. Auch wenn man sie kaum bemerkt, sind sie viele, hochgiftig und verschmutzen Böden sowie Gewässer. Dadurch gefährden sie die Gesundheit von Tieren und Menschen.</a:t>
            </a:r>
            <a:endParaRPr lang="de-DE">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5"/>
          </p:nvPr>
        </p:nvSpPr>
        <p:spPr/>
        <p:txBody>
          <a:bodyPr/>
          <a:lstStyle/>
          <a:p>
            <a:fld id="{D6205A66-0F67-4D63-87C8-B6157B98DD96}" type="slidenum">
              <a:rPr lang="de-CH" smtClean="0"/>
              <a:t>1</a:t>
            </a:fld>
            <a:endParaRPr lang="de-CH"/>
          </a:p>
        </p:txBody>
      </p:sp>
    </p:spTree>
    <p:extLst>
      <p:ext uri="{BB962C8B-B14F-4D97-AF65-F5344CB8AC3E}">
        <p14:creationId xmlns:p14="http://schemas.microsoft.com/office/powerpoint/2010/main" val="1493446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Calibri" panose="020F0502020204030204" pitchFamily="34" charset="0"/>
                <a:ea typeface="+mn-ea"/>
                <a:cs typeface="+mn-cs"/>
              </a:rPr>
              <a:t>Nach dieser Einführung in die Thematik „Zigaretten-Littering“ empfiehlt es sich, eine zusätzliche Lektion einzuplanen, in der die Schüler*innen Zigarettenstummel sammeln (Hinweise zum Schutz beachten).</a:t>
            </a:r>
            <a:endParaRPr lang="de-CH" sz="1200" kern="1200" dirty="0">
              <a:solidFill>
                <a:schemeClr val="tx1"/>
              </a:solidFill>
              <a:effectLst/>
              <a:latin typeface="Calibri" panose="020F0502020204030204" pitchFamily="34" charset="0"/>
              <a:ea typeface="+mn-ea"/>
              <a:cs typeface="+mn-cs"/>
            </a:endParaRPr>
          </a:p>
          <a:p>
            <a:r>
              <a:rPr lang="de-DE" sz="1200" kern="1200" dirty="0">
                <a:solidFill>
                  <a:schemeClr val="tx1"/>
                </a:solidFill>
                <a:effectLst/>
                <a:latin typeface="Calibri" panose="020F0502020204030204" pitchFamily="34" charset="0"/>
                <a:ea typeface="+mn-ea"/>
                <a:cs typeface="+mn-cs"/>
              </a:rPr>
              <a:t>Nach der Aktion kann ein Foto der gesammelten Stummel gemacht und über das Formular am Ende der Seite </a:t>
            </a:r>
            <a:r>
              <a:rPr lang="de-CH" sz="1200" u="sng" kern="1200" dirty="0">
                <a:solidFill>
                  <a:schemeClr val="tx1"/>
                </a:solidFill>
                <a:effectLst/>
                <a:latin typeface="Calibri" panose="020F0502020204030204" pitchFamily="34" charset="0"/>
                <a:ea typeface="+mn-ea"/>
                <a:cs typeface="+mn-cs"/>
                <a:hlinkClick r:id="rId3" tooltip="http://www.stop2drop.ch/challenge#einreichen"/>
              </a:rPr>
              <a:t>www.stop2drop.ch/challenge#einreichen</a:t>
            </a:r>
            <a:r>
              <a:rPr lang="de-CH" sz="1200" kern="1200" dirty="0">
                <a:solidFill>
                  <a:schemeClr val="tx1"/>
                </a:solidFill>
                <a:effectLst/>
                <a:latin typeface="Calibri" panose="020F0502020204030204" pitchFamily="34" charset="0"/>
                <a:ea typeface="+mn-ea"/>
                <a:cs typeface="+mn-cs"/>
              </a:rPr>
              <a:t> </a:t>
            </a:r>
            <a:r>
              <a:rPr lang="de-DE" sz="1200" kern="1200" dirty="0">
                <a:solidFill>
                  <a:schemeClr val="tx1"/>
                </a:solidFill>
                <a:effectLst/>
                <a:latin typeface="Calibri" panose="020F0502020204030204" pitchFamily="34" charset="0"/>
                <a:ea typeface="+mn-ea"/>
                <a:cs typeface="+mn-cs"/>
              </a:rPr>
              <a:t>eingereicht werden. Die Anzahl der gesammelten Stummel </a:t>
            </a:r>
            <a:r>
              <a:rPr lang="de-DE" sz="1200" kern="1200" dirty="0" err="1">
                <a:solidFill>
                  <a:schemeClr val="tx1"/>
                </a:solidFill>
                <a:effectLst/>
                <a:latin typeface="Calibri" panose="020F0502020204030204" pitchFamily="34" charset="0"/>
                <a:ea typeface="+mn-ea"/>
                <a:cs typeface="+mn-cs"/>
              </a:rPr>
              <a:t>fliesst</a:t>
            </a:r>
            <a:r>
              <a:rPr lang="de-DE" sz="1200" kern="1200" dirty="0">
                <a:solidFill>
                  <a:schemeClr val="tx1"/>
                </a:solidFill>
                <a:effectLst/>
                <a:latin typeface="Calibri" panose="020F0502020204030204" pitchFamily="34" charset="0"/>
                <a:ea typeface="+mn-ea"/>
                <a:cs typeface="+mn-cs"/>
              </a:rPr>
              <a:t> in das Gesamtergebnis ein, das auf der Startseite von stop2drop.ch angezeigt wird.</a:t>
            </a:r>
            <a:endParaRPr lang="de-CH" sz="1200" kern="1200" dirty="0">
              <a:solidFill>
                <a:schemeClr val="tx1"/>
              </a:solidFill>
              <a:effectLst/>
              <a:latin typeface="Calibri" panose="020F0502020204030204" pitchFamily="34" charset="0"/>
              <a:ea typeface="+mn-ea"/>
              <a:cs typeface="+mn-cs"/>
            </a:endParaRPr>
          </a:p>
          <a:p>
            <a:endParaRPr lang="de-CH" dirty="0"/>
          </a:p>
        </p:txBody>
      </p:sp>
      <p:sp>
        <p:nvSpPr>
          <p:cNvPr id="4" name="Foliennummernplatzhalter 3"/>
          <p:cNvSpPr>
            <a:spLocks noGrp="1"/>
          </p:cNvSpPr>
          <p:nvPr>
            <p:ph type="sldNum" sz="quarter" idx="5"/>
          </p:nvPr>
        </p:nvSpPr>
        <p:spPr/>
        <p:txBody>
          <a:bodyPr/>
          <a:lstStyle/>
          <a:p>
            <a:fld id="{D6205A66-0F67-4D63-87C8-B6157B98DD96}" type="slidenum">
              <a:rPr lang="de-CH" smtClean="0"/>
              <a:pPr/>
              <a:t>10</a:t>
            </a:fld>
            <a:endParaRPr lang="de-CH"/>
          </a:p>
        </p:txBody>
      </p:sp>
    </p:spTree>
    <p:extLst>
      <p:ext uri="{BB962C8B-B14F-4D97-AF65-F5344CB8AC3E}">
        <p14:creationId xmlns:p14="http://schemas.microsoft.com/office/powerpoint/2010/main" val="3054677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EB3CD-E43E-FD29-12BF-85994F29892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4F4093D-B04E-09CD-3C39-AA7AA13D984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F3DE6C0-9066-0F9C-D8CF-F5116BED19C4}"/>
              </a:ext>
            </a:extLst>
          </p:cNvPr>
          <p:cNvSpPr>
            <a:spLocks noGrp="1"/>
          </p:cNvSpPr>
          <p:nvPr>
            <p:ph type="body" idx="1"/>
          </p:nvPr>
        </p:nvSpPr>
        <p:spPr/>
        <p:txBody>
          <a:bodyPr/>
          <a:lstStyle/>
          <a:p>
            <a:r>
              <a:rPr lang="de-DE" dirty="0">
                <a:latin typeface="Calibri" panose="020F0502020204030204" pitchFamily="34" charset="0"/>
                <a:ea typeface="Calibri" panose="020F0502020204030204" pitchFamily="34" charset="0"/>
                <a:cs typeface="Calibri" panose="020F0502020204030204" pitchFamily="34" charset="0"/>
              </a:rPr>
              <a:t>(Hinweis für LP: Die Folie zeigt den Hintergrund und die Entstehung von stop2drop)</a:t>
            </a:r>
          </a:p>
          <a:p>
            <a:endParaRPr lang="de-DE"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i="0" kern="1200" dirty="0">
                <a:solidFill>
                  <a:schemeClr val="tx1"/>
                </a:solidFill>
                <a:effectLst/>
                <a:latin typeface="Calibri" panose="020F0502020204030204" pitchFamily="34" charset="0"/>
                <a:ea typeface="+mn-ea"/>
                <a:cs typeface="+mn-cs"/>
              </a:rPr>
              <a:t>Um gemeinsam etwas gegen das Problem der Zigarettenstummel zu unternehmen, gründeten die Jugendlichen einen Verein, suchten Sponsoren, sammelten fleissig Zigarettenstummel und mobilisierten andere, selber auch mitzuwirken. Markus Dick, damaliger Projektleiter des nationalen Präventionsprojekts «Experiment Nichtrauchen», war sofort begeistert von der genialen Idee – und das Projekt wurde gemeinsam weiterentwickelt.</a:t>
            </a:r>
          </a:p>
          <a:p>
            <a:endParaRPr lang="de-DE" dirty="0">
              <a:latin typeface="Calibri" panose="020F0502020204030204" pitchFamily="34" charset="0"/>
              <a:ea typeface="Calibri" panose="020F0502020204030204" pitchFamily="34" charset="0"/>
              <a:cs typeface="Calibri" panose="020F0502020204030204" pitchFamily="34" charset="0"/>
            </a:endParaRPr>
          </a:p>
          <a:p>
            <a:r>
              <a:rPr lang="de-DE" dirty="0">
                <a:latin typeface="Calibri" panose="020F0502020204030204" pitchFamily="34" charset="0"/>
                <a:ea typeface="Calibri" panose="020F0502020204030204" pitchFamily="34" charset="0"/>
                <a:cs typeface="Calibri" panose="020F0502020204030204" pitchFamily="34" charset="0"/>
              </a:rPr>
              <a:t>Das ist ein gutes Beispiel dafür, wie viel Schüler und Schülerinnen erreichen können: Ein Schulprojekt, welches den Sprung in die Praxis geschafft hat. </a:t>
            </a:r>
            <a:endParaRPr lang="de-CH" dirty="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a:extLst>
              <a:ext uri="{FF2B5EF4-FFF2-40B4-BE49-F238E27FC236}">
                <a16:creationId xmlns:a16="http://schemas.microsoft.com/office/drawing/2014/main" id="{564A385E-0F3A-AC0C-32DD-60FE19E6B706}"/>
              </a:ext>
            </a:extLst>
          </p:cNvPr>
          <p:cNvSpPr>
            <a:spLocks noGrp="1"/>
          </p:cNvSpPr>
          <p:nvPr>
            <p:ph type="sldNum" sz="quarter" idx="5"/>
          </p:nvPr>
        </p:nvSpPr>
        <p:spPr/>
        <p:txBody>
          <a:bodyPr/>
          <a:lstStyle/>
          <a:p>
            <a:fld id="{D6205A66-0F67-4D63-87C8-B6157B98DD96}" type="slidenum">
              <a:rPr lang="de-CH" smtClean="0"/>
              <a:t>2</a:t>
            </a:fld>
            <a:endParaRPr lang="de-CH"/>
          </a:p>
        </p:txBody>
      </p:sp>
    </p:spTree>
    <p:extLst>
      <p:ext uri="{BB962C8B-B14F-4D97-AF65-F5344CB8AC3E}">
        <p14:creationId xmlns:p14="http://schemas.microsoft.com/office/powerpoint/2010/main" val="2493069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Calibri" panose="020F0502020204030204" pitchFamily="34" charset="0"/>
                <a:ea typeface="+mn-ea"/>
                <a:cs typeface="+mn-cs"/>
              </a:rPr>
              <a:t>Fallen euch beim Spazierengehen die Zigarettenstummel auf? Wann habt ihr zuletzt Zigarettenstummel am Boden bemerkt?</a:t>
            </a:r>
            <a:endParaRPr lang="de-CH" sz="1200" kern="1200" dirty="0">
              <a:solidFill>
                <a:schemeClr val="tx1"/>
              </a:solidFill>
              <a:effectLst/>
              <a:latin typeface="Calibri" panose="020F0502020204030204" pitchFamily="34" charset="0"/>
              <a:ea typeface="+mn-ea"/>
              <a:cs typeface="+mn-cs"/>
            </a:endParaRPr>
          </a:p>
          <a:p>
            <a:r>
              <a:rPr lang="de-DE" sz="1200" i="1" kern="1200" dirty="0">
                <a:solidFill>
                  <a:schemeClr val="tx1"/>
                </a:solidFill>
                <a:effectLst/>
                <a:latin typeface="Calibri" panose="020F0502020204030204" pitchFamily="34" charset="0"/>
                <a:ea typeface="+mn-ea"/>
                <a:cs typeface="+mn-cs"/>
              </a:rPr>
              <a:t>(Klasse antworten lassen)</a:t>
            </a:r>
            <a:endParaRPr lang="de-CH" sz="1200" kern="1200" dirty="0">
              <a:solidFill>
                <a:schemeClr val="tx1"/>
              </a:solidFill>
              <a:effectLst/>
              <a:latin typeface="Calibri" panose="020F0502020204030204" pitchFamily="34" charset="0"/>
              <a:ea typeface="+mn-ea"/>
              <a:cs typeface="+mn-cs"/>
            </a:endParaRPr>
          </a:p>
          <a:p>
            <a:r>
              <a:rPr lang="de-DE" sz="1200" kern="1200" dirty="0">
                <a:solidFill>
                  <a:schemeClr val="tx1"/>
                </a:solidFill>
                <a:effectLst/>
                <a:latin typeface="Calibri" panose="020F0502020204030204" pitchFamily="34" charset="0"/>
                <a:ea typeface="+mn-ea"/>
                <a:cs typeface="+mn-cs"/>
              </a:rPr>
              <a:t>Hier einige Beispiele von Zigarettenstummeln am Boden: </a:t>
            </a:r>
            <a:br>
              <a:rPr lang="de-DE" sz="1200" kern="1200" dirty="0">
                <a:solidFill>
                  <a:schemeClr val="tx1"/>
                </a:solidFill>
                <a:effectLst/>
                <a:latin typeface="Calibri" panose="020F0502020204030204" pitchFamily="34" charset="0"/>
                <a:ea typeface="+mn-ea"/>
                <a:cs typeface="+mn-cs"/>
              </a:rPr>
            </a:br>
            <a:r>
              <a:rPr lang="de-DE" sz="1200" kern="1200" dirty="0">
                <a:solidFill>
                  <a:schemeClr val="tx1"/>
                </a:solidFill>
                <a:effectLst/>
                <a:latin typeface="Calibri" panose="020F0502020204030204" pitchFamily="34" charset="0"/>
                <a:ea typeface="+mn-ea"/>
                <a:cs typeface="+mn-cs"/>
              </a:rPr>
              <a:t>(KLICK)</a:t>
            </a:r>
            <a:br>
              <a:rPr lang="de-DE" sz="1200" kern="1200" dirty="0">
                <a:solidFill>
                  <a:schemeClr val="tx1"/>
                </a:solidFill>
                <a:effectLst/>
                <a:latin typeface="Calibri" panose="020F0502020204030204" pitchFamily="34" charset="0"/>
                <a:ea typeface="+mn-ea"/>
                <a:cs typeface="+mn-cs"/>
              </a:rPr>
            </a:br>
            <a:r>
              <a:rPr lang="de-DE" sz="1200" kern="1200" dirty="0">
                <a:solidFill>
                  <a:schemeClr val="tx1"/>
                </a:solidFill>
                <a:effectLst/>
                <a:latin typeface="Calibri" panose="020F0502020204030204" pitchFamily="34" charset="0"/>
                <a:ea typeface="+mn-ea"/>
                <a:cs typeface="+mn-cs"/>
              </a:rPr>
              <a:t>Park</a:t>
            </a:r>
            <a:br>
              <a:rPr lang="de-DE" sz="1200" kern="1200" dirty="0">
                <a:solidFill>
                  <a:schemeClr val="tx1"/>
                </a:solidFill>
                <a:effectLst/>
                <a:latin typeface="Calibri" panose="020F0502020204030204" pitchFamily="34" charset="0"/>
                <a:ea typeface="+mn-ea"/>
                <a:cs typeface="+mn-cs"/>
              </a:rPr>
            </a:br>
            <a:r>
              <a:rPr lang="de-DE" sz="1200" kern="1200" dirty="0">
                <a:solidFill>
                  <a:schemeClr val="tx1"/>
                </a:solidFill>
                <a:effectLst/>
                <a:latin typeface="Calibri" panose="020F0502020204030204" pitchFamily="34" charset="0"/>
                <a:ea typeface="+mn-ea"/>
                <a:cs typeface="+mn-cs"/>
              </a:rPr>
              <a:t>(KLICK)</a:t>
            </a:r>
            <a:br>
              <a:rPr lang="de-DE" sz="1200" kern="1200" dirty="0">
                <a:solidFill>
                  <a:schemeClr val="tx1"/>
                </a:solidFill>
                <a:effectLst/>
                <a:latin typeface="Calibri" panose="020F0502020204030204" pitchFamily="34" charset="0"/>
                <a:ea typeface="+mn-ea"/>
                <a:cs typeface="+mn-cs"/>
              </a:rPr>
            </a:br>
            <a:r>
              <a:rPr lang="de-DE" sz="1200" kern="1200" dirty="0">
                <a:solidFill>
                  <a:schemeClr val="tx1"/>
                </a:solidFill>
                <a:effectLst/>
                <a:latin typeface="Calibri" panose="020F0502020204030204" pitchFamily="34" charset="0"/>
                <a:ea typeface="+mn-ea"/>
                <a:cs typeface="+mn-cs"/>
              </a:rPr>
              <a:t>Schachtdeckel</a:t>
            </a:r>
            <a:br>
              <a:rPr lang="de-DE" sz="1200" kern="1200" dirty="0">
                <a:solidFill>
                  <a:schemeClr val="tx1"/>
                </a:solidFill>
                <a:effectLst/>
                <a:latin typeface="Calibri" panose="020F0502020204030204" pitchFamily="34" charset="0"/>
                <a:ea typeface="+mn-ea"/>
                <a:cs typeface="+mn-cs"/>
              </a:rPr>
            </a:br>
            <a:r>
              <a:rPr lang="de-DE" sz="1200" kern="1200" dirty="0">
                <a:solidFill>
                  <a:schemeClr val="tx1"/>
                </a:solidFill>
                <a:effectLst/>
                <a:latin typeface="Calibri" panose="020F0502020204030204" pitchFamily="34" charset="0"/>
                <a:ea typeface="+mn-ea"/>
                <a:cs typeface="+mn-cs"/>
              </a:rPr>
              <a:t>(KLICK)</a:t>
            </a:r>
            <a:br>
              <a:rPr lang="de-DE" sz="1200" kern="1200" dirty="0">
                <a:solidFill>
                  <a:schemeClr val="tx1"/>
                </a:solidFill>
                <a:effectLst/>
                <a:latin typeface="Calibri" panose="020F0502020204030204" pitchFamily="34" charset="0"/>
                <a:ea typeface="+mn-ea"/>
                <a:cs typeface="+mn-cs"/>
              </a:rPr>
            </a:br>
            <a:r>
              <a:rPr lang="de-DE" sz="1200" kern="1200" dirty="0">
                <a:solidFill>
                  <a:schemeClr val="tx1"/>
                </a:solidFill>
                <a:effectLst/>
                <a:latin typeface="Calibri" panose="020F0502020204030204" pitchFamily="34" charset="0"/>
                <a:ea typeface="+mn-ea"/>
                <a:cs typeface="+mn-cs"/>
              </a:rPr>
              <a:t>Spazierweg</a:t>
            </a:r>
            <a:br>
              <a:rPr lang="de-DE" sz="1200" kern="1200" dirty="0">
                <a:solidFill>
                  <a:schemeClr val="tx1"/>
                </a:solidFill>
                <a:effectLst/>
                <a:latin typeface="Calibri" panose="020F0502020204030204" pitchFamily="34" charset="0"/>
                <a:ea typeface="+mn-ea"/>
                <a:cs typeface="+mn-cs"/>
              </a:rPr>
            </a:br>
            <a:r>
              <a:rPr lang="de-DE" sz="1200" kern="1200" dirty="0">
                <a:solidFill>
                  <a:schemeClr val="tx1"/>
                </a:solidFill>
                <a:effectLst/>
                <a:latin typeface="Calibri" panose="020F0502020204030204" pitchFamily="34" charset="0"/>
                <a:ea typeface="+mn-ea"/>
                <a:cs typeface="+mn-cs"/>
              </a:rPr>
              <a:t>(KLICK)</a:t>
            </a:r>
            <a:br>
              <a:rPr lang="de-DE" sz="1200" kern="1200" dirty="0">
                <a:solidFill>
                  <a:schemeClr val="tx1"/>
                </a:solidFill>
                <a:effectLst/>
                <a:latin typeface="Calibri" panose="020F0502020204030204" pitchFamily="34" charset="0"/>
                <a:ea typeface="+mn-ea"/>
                <a:cs typeface="+mn-cs"/>
              </a:rPr>
            </a:br>
            <a:r>
              <a:rPr lang="de-DE" sz="1200" kern="1200" dirty="0">
                <a:solidFill>
                  <a:schemeClr val="tx1"/>
                </a:solidFill>
                <a:effectLst/>
                <a:latin typeface="Calibri" panose="020F0502020204030204" pitchFamily="34" charset="0"/>
                <a:ea typeface="+mn-ea"/>
                <a:cs typeface="+mn-cs"/>
              </a:rPr>
              <a:t>Skipiste…</a:t>
            </a:r>
            <a:endParaRPr lang="de-CH" sz="1200" kern="1200" dirty="0">
              <a:solidFill>
                <a:schemeClr val="tx1"/>
              </a:solidFill>
              <a:effectLst/>
              <a:latin typeface="Calibri" panose="020F0502020204030204" pitchFamily="34" charset="0"/>
              <a:ea typeface="+mn-ea"/>
              <a:cs typeface="+mn-cs"/>
            </a:endParaRPr>
          </a:p>
          <a:p>
            <a:r>
              <a:rPr lang="de-DE" sz="1200" kern="1200" dirty="0">
                <a:solidFill>
                  <a:schemeClr val="tx1"/>
                </a:solidFill>
                <a:effectLst/>
                <a:latin typeface="Calibri" panose="020F0502020204030204" pitchFamily="34" charset="0"/>
                <a:ea typeface="+mn-ea"/>
                <a:cs typeface="+mn-cs"/>
              </a:rPr>
              <a:t>Das Problem beim Zigaretten-Littering besteht darin, dass Regen und Schnee die giftigen Stoffe aus den Filtern herauslösen. Dadurch wird Wasser verunreinigt und Mikroplastik gelangt in die Umwelt.</a:t>
            </a:r>
            <a:endParaRPr lang="de-CH" sz="1200" kern="1200" dirty="0">
              <a:solidFill>
                <a:schemeClr val="tx1"/>
              </a:solidFill>
              <a:effectLst/>
              <a:latin typeface="Calibri" panose="020F0502020204030204" pitchFamily="34" charset="0"/>
              <a:ea typeface="+mn-ea"/>
              <a:cs typeface="+mn-cs"/>
            </a:endParaRPr>
          </a:p>
          <a:p>
            <a:r>
              <a:rPr lang="de-DE" sz="1200" kern="1200" dirty="0">
                <a:solidFill>
                  <a:schemeClr val="tx1"/>
                </a:solidFill>
                <a:effectLst/>
                <a:latin typeface="Calibri" panose="020F0502020204030204" pitchFamily="34" charset="0"/>
                <a:ea typeface="+mn-ea"/>
                <a:cs typeface="+mn-cs"/>
              </a:rPr>
              <a:t>(KLICK)</a:t>
            </a:r>
            <a:endParaRPr lang="de-CH" sz="1200" kern="1200" dirty="0">
              <a:solidFill>
                <a:schemeClr val="tx1"/>
              </a:solidFill>
              <a:effectLst/>
              <a:latin typeface="Calibri" panose="020F0502020204030204" pitchFamily="34" charset="0"/>
              <a:ea typeface="+mn-ea"/>
              <a:cs typeface="+mn-cs"/>
            </a:endParaRPr>
          </a:p>
          <a:p>
            <a:r>
              <a:rPr lang="de-DE" sz="1200" kern="1200" dirty="0">
                <a:solidFill>
                  <a:schemeClr val="tx1"/>
                </a:solidFill>
                <a:effectLst/>
                <a:latin typeface="Calibri" panose="020F0502020204030204" pitchFamily="34" charset="0"/>
                <a:ea typeface="+mn-ea"/>
                <a:cs typeface="+mn-cs"/>
              </a:rPr>
              <a:t>Zigarettenstummel sind das weltweit am häufigsten achtlos weggeworfene Produkt.</a:t>
            </a:r>
          </a:p>
        </p:txBody>
      </p:sp>
      <p:sp>
        <p:nvSpPr>
          <p:cNvPr id="4" name="Foliennummernplatzhalter 3"/>
          <p:cNvSpPr>
            <a:spLocks noGrp="1"/>
          </p:cNvSpPr>
          <p:nvPr>
            <p:ph type="sldNum" sz="quarter" idx="5"/>
          </p:nvPr>
        </p:nvSpPr>
        <p:spPr/>
        <p:txBody>
          <a:bodyPr/>
          <a:lstStyle/>
          <a:p>
            <a:fld id="{D6205A66-0F67-4D63-87C8-B6157B98DD96}" type="slidenum">
              <a:rPr lang="de-CH" smtClean="0"/>
              <a:t>3</a:t>
            </a:fld>
            <a:endParaRPr lang="de-CH"/>
          </a:p>
        </p:txBody>
      </p:sp>
    </p:spTree>
    <p:extLst>
      <p:ext uri="{BB962C8B-B14F-4D97-AF65-F5344CB8AC3E}">
        <p14:creationId xmlns:p14="http://schemas.microsoft.com/office/powerpoint/2010/main" val="3297699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6E1C4-CFEA-4040-5DC8-3487866CF73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D4E7C5D-8EAE-BA81-0C61-DAAD2230D9C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1D4222E-408B-C0D6-E814-A74A0CECEF4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Calibri" panose="020F0502020204030204" pitchFamily="34" charset="0"/>
                <a:ea typeface="+mn-ea"/>
                <a:cs typeface="+mn-cs"/>
              </a:rPr>
              <a:t>Schauen wir uns genauer an, wo das Problem mit dem Zigaretten-Littering liegt.</a:t>
            </a:r>
            <a:endParaRPr lang="de-CH" sz="1200" kern="1200" dirty="0">
              <a:solidFill>
                <a:schemeClr val="tx1"/>
              </a:solidFill>
              <a:effectLst/>
              <a:latin typeface="Calibri" panose="020F0502020204030204" pitchFamily="34" charset="0"/>
              <a:ea typeface="+mn-ea"/>
              <a:cs typeface="+mn-cs"/>
            </a:endParaRPr>
          </a:p>
          <a:p>
            <a:r>
              <a:rPr lang="de-CH" sz="1200" kern="1200" dirty="0">
                <a:solidFill>
                  <a:schemeClr val="tx1"/>
                </a:solidFill>
                <a:effectLst/>
                <a:latin typeface="Calibri" panose="020F0502020204030204" pitchFamily="34" charset="0"/>
                <a:ea typeface="+mn-ea"/>
                <a:cs typeface="+mn-cs"/>
              </a:rPr>
              <a:t>(KLICK)</a:t>
            </a:r>
          </a:p>
          <a:p>
            <a:r>
              <a:rPr lang="de-CH" sz="1200" kern="1200" dirty="0">
                <a:solidFill>
                  <a:schemeClr val="tx1"/>
                </a:solidFill>
                <a:effectLst/>
                <a:latin typeface="Calibri" panose="020F0502020204030204" pitchFamily="34" charset="0"/>
                <a:ea typeface="+mn-ea"/>
                <a:cs typeface="+mn-cs"/>
              </a:rPr>
              <a:t>3 von 4 Zigarettenstummeln landen achtlos auf dem Boden und in der Natur.</a:t>
            </a:r>
          </a:p>
          <a:p>
            <a:r>
              <a:rPr lang="de-CH" sz="1200" kern="1200" dirty="0">
                <a:solidFill>
                  <a:schemeClr val="tx1"/>
                </a:solidFill>
                <a:effectLst/>
                <a:latin typeface="Calibri" panose="020F0502020204030204" pitchFamily="34" charset="0"/>
                <a:ea typeface="+mn-ea"/>
                <a:cs typeface="+mn-cs"/>
              </a:rPr>
              <a:t>(KLICK)</a:t>
            </a:r>
          </a:p>
          <a:p>
            <a:r>
              <a:rPr lang="de-CH" sz="1200" kern="1200" dirty="0">
                <a:solidFill>
                  <a:schemeClr val="tx1"/>
                </a:solidFill>
                <a:effectLst/>
                <a:latin typeface="Calibri" panose="020F0502020204030204" pitchFamily="34" charset="0"/>
                <a:ea typeface="+mn-ea"/>
                <a:cs typeface="+mn-cs"/>
              </a:rPr>
              <a:t>Jedes Jahr werden weltweit 4,5 Billionen Zigarettenstummel achtlos weggeworfen. Das sind 600 Stummel für jeden Menschen auf dieser Welt. </a:t>
            </a:r>
          </a:p>
          <a:p>
            <a:r>
              <a:rPr lang="de-CH" sz="1200" kern="1200" dirty="0">
                <a:solidFill>
                  <a:schemeClr val="tx1"/>
                </a:solidFill>
                <a:effectLst/>
                <a:latin typeface="Calibri" panose="020F0502020204030204" pitchFamily="34" charset="0"/>
                <a:ea typeface="+mn-ea"/>
                <a:cs typeface="+mn-cs"/>
              </a:rPr>
              <a:t>(KLICK)</a:t>
            </a:r>
          </a:p>
          <a:p>
            <a:r>
              <a:rPr lang="de-CH" sz="1200" kern="1200" dirty="0">
                <a:solidFill>
                  <a:schemeClr val="tx1"/>
                </a:solidFill>
                <a:effectLst/>
                <a:latin typeface="Calibri" panose="020F0502020204030204" pitchFamily="34" charset="0"/>
                <a:ea typeface="+mn-ea"/>
                <a:cs typeface="+mn-cs"/>
              </a:rPr>
              <a:t>Gemäss Weltgesundheitsorganisation landen so jährlich weltweit bis zu 680 Millionen Kilogramm Zigarettenstummel in der Umwelt. Das entspricht dem Gewicht von mehr als 100'000 Elefanten. </a:t>
            </a:r>
          </a:p>
          <a:p>
            <a:endParaRPr lang="de-CH" sz="1200" kern="1200" dirty="0">
              <a:solidFill>
                <a:schemeClr val="tx1"/>
              </a:solidFill>
              <a:effectLst/>
              <a:latin typeface="Calibri" panose="020F0502020204030204" pitchFamily="34" charset="0"/>
              <a:ea typeface="+mn-ea"/>
              <a:cs typeface="+mn-cs"/>
            </a:endParaRPr>
          </a:p>
          <a:p>
            <a:endParaRPr lang="de-CH" sz="1200" kern="1200" dirty="0">
              <a:solidFill>
                <a:schemeClr val="tx1"/>
              </a:solidFill>
              <a:effectLst/>
              <a:latin typeface="Calibri" panose="020F0502020204030204" pitchFamily="34" charset="0"/>
              <a:ea typeface="+mn-ea"/>
              <a:cs typeface="+mn-cs"/>
            </a:endParaRPr>
          </a:p>
          <a:p>
            <a:r>
              <a:rPr lang="de-CH" sz="1200" kern="1200" dirty="0">
                <a:solidFill>
                  <a:schemeClr val="tx1"/>
                </a:solidFill>
                <a:effectLst/>
                <a:latin typeface="Calibri" panose="020F0502020204030204" pitchFamily="34" charset="0"/>
                <a:ea typeface="+mn-ea"/>
                <a:cs typeface="+mn-cs"/>
              </a:rPr>
              <a:t>(Bild: KI generiert.)</a:t>
            </a:r>
            <a:endParaRPr lang="de-CH" dirty="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a:extLst>
              <a:ext uri="{FF2B5EF4-FFF2-40B4-BE49-F238E27FC236}">
                <a16:creationId xmlns:a16="http://schemas.microsoft.com/office/drawing/2014/main" id="{F9C3C8F0-F947-E43B-DCE0-F8443E9C739D}"/>
              </a:ext>
            </a:extLst>
          </p:cNvPr>
          <p:cNvSpPr>
            <a:spLocks noGrp="1"/>
          </p:cNvSpPr>
          <p:nvPr>
            <p:ph type="sldNum" sz="quarter" idx="5"/>
          </p:nvPr>
        </p:nvSpPr>
        <p:spPr/>
        <p:txBody>
          <a:bodyPr/>
          <a:lstStyle/>
          <a:p>
            <a:fld id="{D6205A66-0F67-4D63-87C8-B6157B98DD96}" type="slidenum">
              <a:rPr lang="de-CH" smtClean="0"/>
              <a:t>4</a:t>
            </a:fld>
            <a:endParaRPr lang="de-CH"/>
          </a:p>
        </p:txBody>
      </p:sp>
    </p:spTree>
    <p:extLst>
      <p:ext uri="{BB962C8B-B14F-4D97-AF65-F5344CB8AC3E}">
        <p14:creationId xmlns:p14="http://schemas.microsoft.com/office/powerpoint/2010/main" val="872060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8F1F1-959E-06D7-EE5E-428711AD98C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40037C9-8598-6F8A-5FD1-81126F212A2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D81160C-738A-CFB9-609C-BA04F0671F30}"/>
              </a:ext>
            </a:extLst>
          </p:cNvPr>
          <p:cNvSpPr>
            <a:spLocks noGrp="1"/>
          </p:cNvSpPr>
          <p:nvPr>
            <p:ph type="body" idx="1"/>
          </p:nvPr>
        </p:nvSpPr>
        <p:spPr/>
        <p:txBody>
          <a:bodyPr/>
          <a:lstStyle/>
          <a:p>
            <a:r>
              <a:rPr lang="de-CH" sz="1200" kern="1200" dirty="0">
                <a:solidFill>
                  <a:schemeClr val="tx1"/>
                </a:solidFill>
                <a:effectLst/>
                <a:latin typeface="Calibri" panose="020F0502020204030204" pitchFamily="34" charset="0"/>
                <a:ea typeface="+mn-ea"/>
                <a:cs typeface="+mn-cs"/>
              </a:rPr>
              <a:t>Zigaretten-Littering verursacht immense Reinigungskosten. </a:t>
            </a:r>
          </a:p>
          <a:p>
            <a:r>
              <a:rPr lang="de-CH" sz="1200" kern="1200" dirty="0">
                <a:solidFill>
                  <a:schemeClr val="tx1"/>
                </a:solidFill>
                <a:effectLst/>
                <a:latin typeface="Calibri" panose="020F0502020204030204" pitchFamily="34" charset="0"/>
                <a:ea typeface="+mn-ea"/>
                <a:cs typeface="+mn-cs"/>
              </a:rPr>
              <a:t>(KLICK)</a:t>
            </a:r>
          </a:p>
          <a:p>
            <a:r>
              <a:rPr lang="de-CH" sz="1200" kern="1200" dirty="0">
                <a:solidFill>
                  <a:schemeClr val="tx1"/>
                </a:solidFill>
                <a:effectLst/>
                <a:latin typeface="Calibri" panose="020F0502020204030204" pitchFamily="34" charset="0"/>
                <a:ea typeface="+mn-ea"/>
                <a:cs typeface="+mn-cs"/>
              </a:rPr>
              <a:t>In der Schweiz gibt man dafür 52 Millionen Franken aus, die man für sinnvollere Projekte z.B. für Jugendliche investieren könnte. </a:t>
            </a:r>
          </a:p>
          <a:p>
            <a:endParaRPr lang="de-CH" sz="1200" kern="1200" dirty="0">
              <a:solidFill>
                <a:schemeClr val="tx1"/>
              </a:solidFill>
              <a:effectLst/>
              <a:latin typeface="Calibri" panose="020F0502020204030204" pitchFamily="34" charset="0"/>
              <a:ea typeface="+mn-ea"/>
              <a:cs typeface="+mn-cs"/>
            </a:endParaRPr>
          </a:p>
          <a:p>
            <a:r>
              <a:rPr lang="de-CH" sz="1200" kern="1200" dirty="0">
                <a:solidFill>
                  <a:schemeClr val="tx1"/>
                </a:solidFill>
                <a:effectLst/>
                <a:latin typeface="Calibri" panose="020F0502020204030204" pitchFamily="34" charset="0"/>
                <a:ea typeface="+mn-ea"/>
                <a:cs typeface="+mn-cs"/>
              </a:rPr>
              <a:t>Die weggeworfenen Zigarettenstummel verunreinigen unser Wasser, lösen Wald- und Wiesenbrände aus und vergiften unser gesamtes Ökosystem – von Bakterien bis zu uns Menschen. </a:t>
            </a:r>
          </a:p>
          <a:p>
            <a:r>
              <a:rPr lang="de-CH" sz="1200" kern="1200" dirty="0">
                <a:solidFill>
                  <a:schemeClr val="tx1"/>
                </a:solidFill>
                <a:effectLst/>
                <a:latin typeface="Calibri" panose="020F0502020204030204" pitchFamily="34" charset="0"/>
                <a:ea typeface="+mn-ea"/>
                <a:cs typeface="+mn-cs"/>
              </a:rPr>
              <a:t>(KLICK)</a:t>
            </a:r>
          </a:p>
          <a:p>
            <a:r>
              <a:rPr lang="de-CH" sz="1200" kern="1200" dirty="0">
                <a:solidFill>
                  <a:schemeClr val="tx1"/>
                </a:solidFill>
                <a:effectLst/>
                <a:latin typeface="Calibri" panose="020F0502020204030204" pitchFamily="34" charset="0"/>
                <a:ea typeface="+mn-ea"/>
                <a:cs typeface="+mn-cs"/>
              </a:rPr>
              <a:t>Das liegt daran, dass Zigaretten und Zigarettenstummel rund 7’000 teilweise auch gefährliche Chemikalien enthalten.</a:t>
            </a:r>
          </a:p>
          <a:p>
            <a:endParaRPr lang="de-CH" sz="1200" kern="1200" dirty="0">
              <a:solidFill>
                <a:schemeClr val="tx1"/>
              </a:solidFill>
              <a:effectLst/>
              <a:latin typeface="Calibri" panose="020F0502020204030204" pitchFamily="34" charset="0"/>
              <a:ea typeface="+mn-ea"/>
              <a:cs typeface="+mn-cs"/>
            </a:endParaRPr>
          </a:p>
          <a:p>
            <a:endParaRPr lang="de-CH" sz="1200" kern="1200" dirty="0">
              <a:solidFill>
                <a:schemeClr val="tx1"/>
              </a:solidFill>
              <a:effectLst/>
              <a:latin typeface="Calibri" panose="020F0502020204030204" pitchFamily="34" charset="0"/>
              <a:ea typeface="+mn-ea"/>
              <a:cs typeface="+mn-cs"/>
            </a:endParaRPr>
          </a:p>
          <a:p>
            <a:r>
              <a:rPr lang="de-CH" sz="1200" kern="1200" dirty="0">
                <a:solidFill>
                  <a:schemeClr val="tx1"/>
                </a:solidFill>
                <a:effectLst/>
                <a:latin typeface="Calibri" panose="020F0502020204030204" pitchFamily="34" charset="0"/>
                <a:ea typeface="+mn-ea"/>
                <a:cs typeface="+mn-cs"/>
              </a:rPr>
              <a:t>(Bild: KI generiert.)</a:t>
            </a:r>
            <a:endParaRPr lang="de-CH" dirty="0">
              <a:latin typeface="Calibri" panose="020F0502020204030204" pitchFamily="34" charset="0"/>
              <a:ea typeface="Calibri" panose="020F0502020204030204" pitchFamily="34" charset="0"/>
              <a:cs typeface="Calibri" panose="020F0502020204030204" pitchFamily="34" charset="0"/>
            </a:endParaRPr>
          </a:p>
          <a:p>
            <a:endParaRPr lang="de-CH" sz="1200" kern="1200" dirty="0">
              <a:solidFill>
                <a:schemeClr val="tx1"/>
              </a:solidFill>
              <a:effectLst/>
              <a:latin typeface="Calibri" panose="020F0502020204030204" pitchFamily="34" charset="0"/>
              <a:ea typeface="+mn-ea"/>
              <a:cs typeface="+mn-cs"/>
            </a:endParaRPr>
          </a:p>
        </p:txBody>
      </p:sp>
      <p:sp>
        <p:nvSpPr>
          <p:cNvPr id="4" name="Foliennummernplatzhalter 3">
            <a:extLst>
              <a:ext uri="{FF2B5EF4-FFF2-40B4-BE49-F238E27FC236}">
                <a16:creationId xmlns:a16="http://schemas.microsoft.com/office/drawing/2014/main" id="{CCF5B294-66EE-2B58-4859-4E939476B258}"/>
              </a:ext>
            </a:extLst>
          </p:cNvPr>
          <p:cNvSpPr>
            <a:spLocks noGrp="1"/>
          </p:cNvSpPr>
          <p:nvPr>
            <p:ph type="sldNum" sz="quarter" idx="5"/>
          </p:nvPr>
        </p:nvSpPr>
        <p:spPr/>
        <p:txBody>
          <a:bodyPr/>
          <a:lstStyle/>
          <a:p>
            <a:fld id="{D6205A66-0F67-4D63-87C8-B6157B98DD96}" type="slidenum">
              <a:rPr lang="de-CH" smtClean="0"/>
              <a:t>5</a:t>
            </a:fld>
            <a:endParaRPr lang="de-CH"/>
          </a:p>
        </p:txBody>
      </p:sp>
    </p:spTree>
    <p:extLst>
      <p:ext uri="{BB962C8B-B14F-4D97-AF65-F5344CB8AC3E}">
        <p14:creationId xmlns:p14="http://schemas.microsoft.com/office/powerpoint/2010/main" val="3462093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a:solidFill>
                  <a:schemeClr val="tx1"/>
                </a:solidFill>
                <a:effectLst/>
                <a:highlight>
                  <a:srgbClr val="FFFFFF"/>
                </a:highlight>
                <a:latin typeface="Calibri" panose="020F0502020204030204" pitchFamily="34" charset="0"/>
                <a:ea typeface="+mn-ea"/>
                <a:cs typeface="+mn-cs"/>
              </a:rPr>
              <a:t>Regen und Schnee lösen die giftigen Stoffe aus den Zigarettenstummeln. Dadurch gelangen sie in den Boden, in unsere Flüsse und Seen – und vergiften unser Wasser, </a:t>
            </a:r>
          </a:p>
          <a:p>
            <a:r>
              <a:rPr lang="de-CH" sz="1200" kern="1200" dirty="0">
                <a:solidFill>
                  <a:schemeClr val="tx1"/>
                </a:solidFill>
                <a:effectLst/>
                <a:highlight>
                  <a:srgbClr val="FFFFFF"/>
                </a:highlight>
                <a:latin typeface="Calibri" panose="020F0502020204030204" pitchFamily="34" charset="0"/>
                <a:ea typeface="+mn-ea"/>
                <a:cs typeface="+mn-cs"/>
              </a:rPr>
              <a:t>(KLICK)</a:t>
            </a:r>
          </a:p>
          <a:p>
            <a:r>
              <a:rPr lang="de-CH" sz="1200" kern="1200" dirty="0">
                <a:solidFill>
                  <a:schemeClr val="tx1"/>
                </a:solidFill>
                <a:effectLst/>
                <a:highlight>
                  <a:srgbClr val="FFFFFF"/>
                </a:highlight>
                <a:latin typeface="Calibri" panose="020F0502020204030204" pitchFamily="34" charset="0"/>
                <a:ea typeface="+mn-ea"/>
                <a:cs typeface="+mn-cs"/>
              </a:rPr>
              <a:t>und zwar bis zu 1'000 Liter pro Zigarettenstummel. </a:t>
            </a:r>
          </a:p>
          <a:p>
            <a:r>
              <a:rPr lang="de-CH" sz="1200" kern="1200" dirty="0">
                <a:solidFill>
                  <a:schemeClr val="tx1"/>
                </a:solidFill>
                <a:effectLst/>
                <a:highlight>
                  <a:srgbClr val="FFFFFF"/>
                </a:highlight>
                <a:latin typeface="Calibri" panose="020F0502020204030204" pitchFamily="34" charset="0"/>
                <a:ea typeface="+mn-ea"/>
                <a:cs typeface="+mn-cs"/>
              </a:rPr>
              <a:t>(KLICK)</a:t>
            </a:r>
          </a:p>
          <a:p>
            <a:r>
              <a:rPr lang="de-CH" sz="1200" kern="1200" dirty="0">
                <a:solidFill>
                  <a:schemeClr val="tx1"/>
                </a:solidFill>
                <a:effectLst/>
                <a:highlight>
                  <a:srgbClr val="FFFFFF"/>
                </a:highlight>
                <a:latin typeface="Calibri" panose="020F0502020204030204" pitchFamily="34" charset="0"/>
                <a:ea typeface="+mn-ea"/>
                <a:cs typeface="+mn-cs"/>
              </a:rPr>
              <a:t>Zigarettenstummel sind so giftig, dass 50% der Fische bei einer Konzentration von einem Stummel auf einen Liter Wasser sterben.</a:t>
            </a:r>
          </a:p>
          <a:p>
            <a:endParaRPr lang="de-CH" sz="1200" kern="1200" dirty="0">
              <a:solidFill>
                <a:schemeClr val="tx1"/>
              </a:solidFill>
              <a:effectLst/>
              <a:highlight>
                <a:srgbClr val="FFFFFF"/>
              </a:highlight>
              <a:latin typeface="Calibri" panose="020F0502020204030204" pitchFamily="34" charset="0"/>
              <a:ea typeface="+mn-ea"/>
              <a:cs typeface="+mn-cs"/>
            </a:endParaRPr>
          </a:p>
          <a:p>
            <a:r>
              <a:rPr lang="de-CH" sz="1200" kern="1200" dirty="0">
                <a:solidFill>
                  <a:schemeClr val="tx1"/>
                </a:solidFill>
                <a:effectLst/>
                <a:highlight>
                  <a:srgbClr val="FFFFFF"/>
                </a:highlight>
                <a:latin typeface="Calibri" panose="020F0502020204030204" pitchFamily="34" charset="0"/>
                <a:ea typeface="+mn-ea"/>
                <a:cs typeface="+mn-cs"/>
              </a:rPr>
              <a:t>Die zurückbleibenden Zigarettenfilter bestehen aus Plastik-Mikrofasern. Sie sind nicht biologisch abbaubar, sondern zersetzen sich zu schädlichem Mikroplastik. </a:t>
            </a:r>
          </a:p>
          <a:p>
            <a:endParaRPr lang="de-CH" sz="1200" kern="1200" dirty="0">
              <a:solidFill>
                <a:schemeClr val="tx1"/>
              </a:solidFill>
              <a:effectLst/>
              <a:highlight>
                <a:srgbClr val="FFFFFF"/>
              </a:highlight>
              <a:latin typeface="Calibri" panose="020F0502020204030204" pitchFamily="34" charset="0"/>
              <a:ea typeface="+mn-ea"/>
              <a:cs typeface="+mn-cs"/>
            </a:endParaRPr>
          </a:p>
          <a:p>
            <a:r>
              <a:rPr lang="de-CH" sz="1200" kern="1200" dirty="0">
                <a:solidFill>
                  <a:schemeClr val="tx1"/>
                </a:solidFill>
                <a:effectLst/>
                <a:highlight>
                  <a:srgbClr val="FFFFFF"/>
                </a:highlight>
                <a:latin typeface="Calibri" panose="020F0502020204030204" pitchFamily="34" charset="0"/>
                <a:ea typeface="+mn-ea"/>
                <a:cs typeface="+mn-cs"/>
              </a:rPr>
              <a:t>(KLICK)</a:t>
            </a:r>
          </a:p>
          <a:p>
            <a:r>
              <a:rPr lang="de-CH" sz="1200" kern="1200" dirty="0">
                <a:solidFill>
                  <a:schemeClr val="tx1"/>
                </a:solidFill>
                <a:effectLst/>
                <a:highlight>
                  <a:srgbClr val="FFFFFF"/>
                </a:highlight>
                <a:latin typeface="Calibri" panose="020F0502020204030204" pitchFamily="34" charset="0"/>
                <a:ea typeface="+mn-ea"/>
                <a:cs typeface="+mn-cs"/>
              </a:rPr>
              <a:t>Dieses Mikroplastik braucht über 1'000 Jahre, um sich in der Natur aufzulösen, und kann währenddessen von Tieren über den Magen aufgenommen werden. So gelangt es über die Nahrung zurück zum Menschen.</a:t>
            </a:r>
            <a:endParaRPr lang="de-CH" dirty="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5"/>
          </p:nvPr>
        </p:nvSpPr>
        <p:spPr/>
        <p:txBody>
          <a:bodyPr/>
          <a:lstStyle/>
          <a:p>
            <a:fld id="{D6205A66-0F67-4D63-87C8-B6157B98DD96}" type="slidenum">
              <a:rPr lang="de-CH" smtClean="0"/>
              <a:t>6</a:t>
            </a:fld>
            <a:endParaRPr lang="de-CH"/>
          </a:p>
        </p:txBody>
      </p:sp>
    </p:spTree>
    <p:extLst>
      <p:ext uri="{BB962C8B-B14F-4D97-AF65-F5344CB8AC3E}">
        <p14:creationId xmlns:p14="http://schemas.microsoft.com/office/powerpoint/2010/main" val="3528512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a:solidFill>
                  <a:schemeClr val="tx1"/>
                </a:solidFill>
                <a:effectLst/>
                <a:highlight>
                  <a:srgbClr val="FFFFFF"/>
                </a:highlight>
                <a:latin typeface="Calibri" panose="020F0502020204030204" pitchFamily="34" charset="0"/>
                <a:ea typeface="+mn-ea"/>
                <a:cs typeface="+mn-cs"/>
              </a:rPr>
              <a:t>Rauchen ist nicht nur schädlich für die Umwelt, sondern auch verantwortlich für zahlreiche Krankheiten. </a:t>
            </a:r>
          </a:p>
          <a:p>
            <a:r>
              <a:rPr lang="de-CH" sz="1200" kern="1200" dirty="0">
                <a:solidFill>
                  <a:schemeClr val="tx1"/>
                </a:solidFill>
                <a:effectLst/>
                <a:highlight>
                  <a:srgbClr val="FFFFFF"/>
                </a:highlight>
                <a:latin typeface="Calibri" panose="020F0502020204030204" pitchFamily="34" charset="0"/>
                <a:ea typeface="+mn-ea"/>
                <a:cs typeface="+mn-cs"/>
              </a:rPr>
              <a:t>(KLICK)</a:t>
            </a:r>
          </a:p>
          <a:p>
            <a:r>
              <a:rPr lang="de-CH" sz="1200" kern="1200" dirty="0">
                <a:solidFill>
                  <a:schemeClr val="tx1"/>
                </a:solidFill>
                <a:effectLst/>
                <a:highlight>
                  <a:srgbClr val="FFFFFF"/>
                </a:highlight>
                <a:latin typeface="Calibri" panose="020F0502020204030204" pitchFamily="34" charset="0"/>
                <a:ea typeface="+mn-ea"/>
                <a:cs typeface="+mn-cs"/>
              </a:rPr>
              <a:t>Rauchen schadet all unseren Organen und verkürzt unsere Lebenserwartung </a:t>
            </a:r>
            <a:r>
              <a:rPr lang="de-CH" sz="1200" kern="1200">
                <a:solidFill>
                  <a:schemeClr val="tx1"/>
                </a:solidFill>
                <a:effectLst/>
                <a:highlight>
                  <a:srgbClr val="FFFFFF"/>
                </a:highlight>
                <a:latin typeface="Calibri" panose="020F0502020204030204" pitchFamily="34" charset="0"/>
                <a:ea typeface="+mn-ea"/>
                <a:cs typeface="+mn-cs"/>
              </a:rPr>
              <a:t>um etwa 10 </a:t>
            </a:r>
            <a:r>
              <a:rPr lang="de-CH" sz="1200" kern="1200" dirty="0">
                <a:solidFill>
                  <a:schemeClr val="tx1"/>
                </a:solidFill>
                <a:effectLst/>
                <a:highlight>
                  <a:srgbClr val="FFFFFF"/>
                </a:highlight>
                <a:latin typeface="Calibri" panose="020F0502020204030204" pitchFamily="34" charset="0"/>
                <a:ea typeface="+mn-ea"/>
                <a:cs typeface="+mn-cs"/>
              </a:rPr>
              <a:t>Jahre. </a:t>
            </a:r>
          </a:p>
          <a:p>
            <a:r>
              <a:rPr lang="de-CH" sz="1200" kern="1200" dirty="0">
                <a:solidFill>
                  <a:schemeClr val="tx1"/>
                </a:solidFill>
                <a:effectLst/>
                <a:highlight>
                  <a:srgbClr val="FFFFFF"/>
                </a:highlight>
                <a:latin typeface="Calibri" panose="020F0502020204030204" pitchFamily="34" charset="0"/>
                <a:ea typeface="+mn-ea"/>
                <a:cs typeface="+mn-cs"/>
              </a:rPr>
              <a:t>(KLICK)</a:t>
            </a:r>
          </a:p>
          <a:p>
            <a:r>
              <a:rPr lang="de-CH" sz="1200" kern="1200" dirty="0">
                <a:solidFill>
                  <a:schemeClr val="tx1"/>
                </a:solidFill>
                <a:effectLst/>
                <a:highlight>
                  <a:srgbClr val="FFFFFF"/>
                </a:highlight>
                <a:latin typeface="Calibri"/>
                <a:ea typeface="Calibri"/>
                <a:cs typeface="Calibri"/>
              </a:rPr>
              <a:t>9'500 Personen sterben in der Schweiz frühzeitig an den Folgen des Tabak- und Nikotinkonsums. </a:t>
            </a:r>
            <a:r>
              <a:rPr lang="de-DE" sz="1200" b="0" i="0" kern="1200" dirty="0">
                <a:solidFill>
                  <a:schemeClr val="tx1"/>
                </a:solidFill>
                <a:effectLst/>
                <a:highlight>
                  <a:srgbClr val="FFFFFF"/>
                </a:highlight>
                <a:latin typeface="Calibri" panose="020F0502020204030204" pitchFamily="34" charset="0"/>
                <a:ea typeface="+mn-ea"/>
                <a:cs typeface="+mn-cs"/>
              </a:rPr>
              <a:t>Das Rauchen ist einer der </a:t>
            </a:r>
            <a:r>
              <a:rPr lang="de-DE" sz="1200" b="0" i="0" kern="1200" dirty="0" err="1">
                <a:solidFill>
                  <a:schemeClr val="tx1"/>
                </a:solidFill>
                <a:effectLst/>
                <a:highlight>
                  <a:srgbClr val="FFFFFF"/>
                </a:highlight>
                <a:latin typeface="Calibri" panose="020F0502020204030204" pitchFamily="34" charset="0"/>
                <a:ea typeface="+mn-ea"/>
                <a:cs typeface="+mn-cs"/>
              </a:rPr>
              <a:t>grössten</a:t>
            </a:r>
            <a:r>
              <a:rPr lang="de-DE" sz="1200" b="0" i="0" kern="1200" dirty="0">
                <a:solidFill>
                  <a:schemeClr val="tx1"/>
                </a:solidFill>
                <a:effectLst/>
                <a:highlight>
                  <a:srgbClr val="FFFFFF"/>
                </a:highlight>
                <a:latin typeface="Calibri" panose="020F0502020204030204" pitchFamily="34" charset="0"/>
                <a:ea typeface="+mn-ea"/>
                <a:cs typeface="+mn-cs"/>
              </a:rPr>
              <a:t> Risikofaktoren für Krankheiten und damit verbundene Todesfälle.</a:t>
            </a:r>
            <a:endParaRPr lang="de-CH" sz="1200" kern="1200" dirty="0">
              <a:solidFill>
                <a:schemeClr val="tx1"/>
              </a:solidFill>
              <a:effectLst/>
              <a:highlight>
                <a:srgbClr val="FFFF00"/>
              </a:highlight>
              <a:latin typeface="Calibri"/>
              <a:ea typeface="Calibri"/>
              <a:cs typeface="Calibri"/>
            </a:endParaRPr>
          </a:p>
          <a:p>
            <a:r>
              <a:rPr lang="de-CH" sz="1200" kern="1200" dirty="0">
                <a:solidFill>
                  <a:schemeClr val="tx1"/>
                </a:solidFill>
                <a:effectLst/>
                <a:highlight>
                  <a:srgbClr val="FFFFFF"/>
                </a:highlight>
                <a:latin typeface="Calibri" panose="020F0502020204030204" pitchFamily="34" charset="0"/>
                <a:ea typeface="+mn-ea"/>
                <a:cs typeface="+mn-cs"/>
              </a:rPr>
              <a:t>(KLICK)</a:t>
            </a:r>
          </a:p>
          <a:p>
            <a:r>
              <a:rPr lang="de-CH" sz="1200" kern="1200" dirty="0">
                <a:solidFill>
                  <a:schemeClr val="tx1"/>
                </a:solidFill>
                <a:effectLst/>
                <a:highlight>
                  <a:srgbClr val="FFFFFF"/>
                </a:highlight>
                <a:latin typeface="Calibri" panose="020F0502020204030204" pitchFamily="34" charset="0"/>
                <a:ea typeface="+mn-ea"/>
                <a:cs typeface="+mn-cs"/>
              </a:rPr>
              <a:t>Und die Gefahr beginnt bereits in jungen Jahren: Das Verschlucken eines Zigarettenstummels kann bei Kindern zu Vergiftungen führen, was oft passiert gemäss Angaben von </a:t>
            </a:r>
            <a:r>
              <a:rPr lang="de-DE" b="0" i="0" dirty="0" err="1">
                <a:solidFill>
                  <a:srgbClr val="121212"/>
                </a:solidFill>
                <a:effectLst/>
                <a:highlight>
                  <a:srgbClr val="FFFFFF"/>
                </a:highlight>
                <a:latin typeface="Calibri" panose="020F0502020204030204" pitchFamily="34" charset="0"/>
              </a:rPr>
              <a:t>Tox</a:t>
            </a:r>
            <a:r>
              <a:rPr lang="de-DE" b="0" i="0" dirty="0">
                <a:solidFill>
                  <a:srgbClr val="121212"/>
                </a:solidFill>
                <a:effectLst/>
                <a:highlight>
                  <a:srgbClr val="FFFFFF"/>
                </a:highlight>
                <a:latin typeface="Calibri" panose="020F0502020204030204" pitchFamily="34" charset="0"/>
              </a:rPr>
              <a:t> Info Suisse. </a:t>
            </a:r>
            <a:r>
              <a:rPr lang="de-CH" sz="1200" kern="1200" dirty="0">
                <a:solidFill>
                  <a:schemeClr val="tx1"/>
                </a:solidFill>
                <a:effectLst/>
                <a:highlight>
                  <a:srgbClr val="FFFFFF"/>
                </a:highlight>
                <a:latin typeface="Calibri" panose="020F0502020204030204" pitchFamily="34" charset="0"/>
                <a:ea typeface="+mn-ea"/>
                <a:cs typeface="+mn-cs"/>
              </a:rPr>
              <a:t> </a:t>
            </a:r>
          </a:p>
          <a:p>
            <a:endParaRPr lang="de-CH" dirty="0">
              <a:highlight>
                <a:srgbClr val="FFFFFF"/>
              </a:highlight>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5"/>
          </p:nvPr>
        </p:nvSpPr>
        <p:spPr/>
        <p:txBody>
          <a:bodyPr/>
          <a:lstStyle/>
          <a:p>
            <a:fld id="{D6205A66-0F67-4D63-87C8-B6157B98DD96}" type="slidenum">
              <a:rPr lang="de-CH" smtClean="0"/>
              <a:t>7</a:t>
            </a:fld>
            <a:endParaRPr lang="de-CH"/>
          </a:p>
        </p:txBody>
      </p:sp>
    </p:spTree>
    <p:extLst>
      <p:ext uri="{BB962C8B-B14F-4D97-AF65-F5344CB8AC3E}">
        <p14:creationId xmlns:p14="http://schemas.microsoft.com/office/powerpoint/2010/main" val="1653599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(Hinweis für LP: mögliche antworten in Dokument </a:t>
            </a:r>
            <a:r>
              <a:rPr lang="de-CH" i="1" dirty="0"/>
              <a:t>1.1_Diskussionsfragen</a:t>
            </a:r>
            <a:r>
              <a:rPr lang="de-CH" dirty="0"/>
              <a:t>)</a:t>
            </a:r>
          </a:p>
        </p:txBody>
      </p:sp>
      <p:sp>
        <p:nvSpPr>
          <p:cNvPr id="4" name="Foliennummernplatzhalter 3"/>
          <p:cNvSpPr>
            <a:spLocks noGrp="1"/>
          </p:cNvSpPr>
          <p:nvPr>
            <p:ph type="sldNum" sz="quarter" idx="5"/>
          </p:nvPr>
        </p:nvSpPr>
        <p:spPr/>
        <p:txBody>
          <a:bodyPr/>
          <a:lstStyle/>
          <a:p>
            <a:fld id="{D6205A66-0F67-4D63-87C8-B6157B98DD96}" type="slidenum">
              <a:rPr lang="de-CH" smtClean="0"/>
              <a:pPr/>
              <a:t>8</a:t>
            </a:fld>
            <a:endParaRPr lang="de-CH"/>
          </a:p>
        </p:txBody>
      </p:sp>
    </p:spTree>
    <p:extLst>
      <p:ext uri="{BB962C8B-B14F-4D97-AF65-F5344CB8AC3E}">
        <p14:creationId xmlns:p14="http://schemas.microsoft.com/office/powerpoint/2010/main" val="1651458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latin typeface="Calibri" panose="020F0502020204030204" pitchFamily="34" charset="0"/>
                <a:ea typeface="Calibri" panose="020F0502020204030204" pitchFamily="34" charset="0"/>
                <a:cs typeface="Calibri" panose="020F0502020204030204" pitchFamily="34" charset="0"/>
              </a:rPr>
              <a:t>(Hinweis für LP: Dieses Video fasst </a:t>
            </a:r>
            <a:r>
              <a:rPr lang="de-DE">
                <a:latin typeface="Calibri" panose="020F0502020204030204" pitchFamily="34" charset="0"/>
                <a:ea typeface="Calibri" panose="020F0502020204030204" pitchFamily="34" charset="0"/>
                <a:cs typeface="Calibri" panose="020F0502020204030204" pitchFamily="34" charset="0"/>
              </a:rPr>
              <a:t>das Umweltproblem </a:t>
            </a:r>
            <a:r>
              <a:rPr lang="de-DE" dirty="0">
                <a:latin typeface="Calibri" panose="020F0502020204030204" pitchFamily="34" charset="0"/>
                <a:ea typeface="Calibri" panose="020F0502020204030204" pitchFamily="34" charset="0"/>
                <a:cs typeface="Calibri" panose="020F0502020204030204" pitchFamily="34" charset="0"/>
              </a:rPr>
              <a:t>Zigaretten-Littering zusammen. Link zum Video: https://vimeo.com/819036391 )</a:t>
            </a:r>
            <a:endParaRPr lang="de-CH" dirty="0"/>
          </a:p>
        </p:txBody>
      </p:sp>
      <p:sp>
        <p:nvSpPr>
          <p:cNvPr id="4" name="Foliennummernplatzhalter 3"/>
          <p:cNvSpPr>
            <a:spLocks noGrp="1"/>
          </p:cNvSpPr>
          <p:nvPr>
            <p:ph type="sldNum" sz="quarter" idx="5"/>
          </p:nvPr>
        </p:nvSpPr>
        <p:spPr/>
        <p:txBody>
          <a:bodyPr/>
          <a:lstStyle/>
          <a:p>
            <a:fld id="{D6205A66-0F67-4D63-87C8-B6157B98DD96}" type="slidenum">
              <a:rPr lang="de-CH" smtClean="0"/>
              <a:pPr/>
              <a:t>9</a:t>
            </a:fld>
            <a:endParaRPr lang="de-CH"/>
          </a:p>
        </p:txBody>
      </p:sp>
    </p:spTree>
    <p:extLst>
      <p:ext uri="{BB962C8B-B14F-4D97-AF65-F5344CB8AC3E}">
        <p14:creationId xmlns:p14="http://schemas.microsoft.com/office/powerpoint/2010/main" val="2572669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defRPr>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6" name="Foliennummernplatzhalter 5"/>
          <p:cNvSpPr>
            <a:spLocks noGrp="1"/>
          </p:cNvSpPr>
          <p:nvPr>
            <p:ph type="sldNum" sz="quarter" idx="12"/>
          </p:nvPr>
        </p:nvSpPr>
        <p:spPr/>
        <p:txBody>
          <a:bodyPr/>
          <a:lstStyle>
            <a:lvl1pPr>
              <a:defRPr>
                <a:latin typeface="Calibri" panose="020F0502020204030204" pitchFamily="34" charset="0"/>
              </a:defRPr>
            </a:lvl1pPr>
          </a:lstStyle>
          <a:p>
            <a:fld id="{802006FE-6571-4354-8775-F8708372C227}" type="slidenum">
              <a:rPr lang="de-DE" smtClean="0"/>
              <a:pPr/>
              <a:t>‹Nr.›</a:t>
            </a:fld>
            <a:endParaRPr lang="de-DE"/>
          </a:p>
        </p:txBody>
      </p:sp>
    </p:spTree>
    <p:extLst>
      <p:ext uri="{BB962C8B-B14F-4D97-AF65-F5344CB8AC3E}">
        <p14:creationId xmlns:p14="http://schemas.microsoft.com/office/powerpoint/2010/main" val="4043166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1699206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809958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alibri" panose="020F0502020204030204" pitchFamily="34" charset="0"/>
              </a:defRPr>
            </a:lvl1pPr>
          </a:lstStyle>
          <a:p>
            <a:r>
              <a:rPr lang="de-DE"/>
              <a:t>Titelmasterformat durch Klicken bearbeiten</a:t>
            </a:r>
          </a:p>
        </p:txBody>
      </p:sp>
      <p:sp>
        <p:nvSpPr>
          <p:cNvPr id="3" name="Inhaltsplatzhalt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43320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835585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742901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Foliennummernplatzhalter 8"/>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024084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5" name="Foliennummernplatzhalter 4"/>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440206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087692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7" name="Foliennummernplatzhalter 6"/>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453883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7" name="Foliennummernplatzhalter 6"/>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509888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802006FE-6571-4354-8775-F8708372C227}" type="slidenum">
              <a:rPr lang="de-DE" smtClean="0"/>
              <a:pPr/>
              <a:t>‹Nr.›</a:t>
            </a:fld>
            <a:endParaRPr lang="de-DE"/>
          </a:p>
        </p:txBody>
      </p:sp>
      <p:pic>
        <p:nvPicPr>
          <p:cNvPr id="8" name="Grafik 7" descr="Ein Bild, das Logo, Grafiken, Clipart, Grafikdesign enthält.&#10;&#10;Automatisch generierte Beschreibung">
            <a:extLst>
              <a:ext uri="{FF2B5EF4-FFF2-40B4-BE49-F238E27FC236}">
                <a16:creationId xmlns:a16="http://schemas.microsoft.com/office/drawing/2014/main" id="{6E2AB67E-2BB9-2C74-A8E8-A82C5B5EA1D2}"/>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19497" b="17054"/>
          <a:stretch/>
        </p:blipFill>
        <p:spPr>
          <a:xfrm>
            <a:off x="10824354" y="136525"/>
            <a:ext cx="1058892" cy="671858"/>
          </a:xfrm>
          <a:prstGeom prst="rect">
            <a:avLst/>
          </a:prstGeom>
        </p:spPr>
      </p:pic>
    </p:spTree>
    <p:extLst>
      <p:ext uri="{BB962C8B-B14F-4D97-AF65-F5344CB8AC3E}">
        <p14:creationId xmlns:p14="http://schemas.microsoft.com/office/powerpoint/2010/main" val="594725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top2drop.ch/challenge#einreiche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vimeo.com/819036391"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in Bild, das Himmel, draußen, Wolke, Gras enthält.&#10;&#10;Automatisch generierte Beschreibung">
            <a:extLst>
              <a:ext uri="{FF2B5EF4-FFF2-40B4-BE49-F238E27FC236}">
                <a16:creationId xmlns:a16="http://schemas.microsoft.com/office/drawing/2014/main" id="{43D89D9C-9CB8-AAA2-3F00-CA5D90758182}"/>
              </a:ext>
            </a:extLst>
          </p:cNvPr>
          <p:cNvPicPr>
            <a:picLocks noChangeAspect="1"/>
          </p:cNvPicPr>
          <p:nvPr/>
        </p:nvPicPr>
        <p:blipFill rotWithShape="1">
          <a:blip r:embed="rId3">
            <a:alphaModFix amt="50000"/>
          </a:blip>
          <a:srcRect t="15126" b="287"/>
          <a:stretch/>
        </p:blipFill>
        <p:spPr>
          <a:xfrm>
            <a:off x="20" y="1"/>
            <a:ext cx="12191980" cy="6857999"/>
          </a:xfrm>
          <a:prstGeom prst="rect">
            <a:avLst/>
          </a:prstGeom>
        </p:spPr>
      </p:pic>
      <p:sp>
        <p:nvSpPr>
          <p:cNvPr id="2" name="Titel 1"/>
          <p:cNvSpPr>
            <a:spLocks noGrp="1"/>
          </p:cNvSpPr>
          <p:nvPr>
            <p:ph type="ctrTitle"/>
          </p:nvPr>
        </p:nvSpPr>
        <p:spPr>
          <a:xfrm>
            <a:off x="1524000" y="1122362"/>
            <a:ext cx="9144000" cy="2900518"/>
          </a:xfrm>
        </p:spPr>
        <p:txBody>
          <a:bodyPr>
            <a:normAutofit/>
          </a:bodyPr>
          <a:lstStyle/>
          <a:p>
            <a:r>
              <a:rPr lang="de-DE" sz="6600">
                <a:solidFill>
                  <a:srgbClr val="FFFFFF"/>
                </a:solidFill>
              </a:rPr>
              <a:t>stop2drop</a:t>
            </a:r>
          </a:p>
        </p:txBody>
      </p:sp>
      <p:sp>
        <p:nvSpPr>
          <p:cNvPr id="3" name="Untertitel 2"/>
          <p:cNvSpPr>
            <a:spLocks noGrp="1"/>
          </p:cNvSpPr>
          <p:nvPr>
            <p:ph type="subTitle" idx="1"/>
          </p:nvPr>
        </p:nvSpPr>
        <p:spPr>
          <a:xfrm>
            <a:off x="1524000" y="4159404"/>
            <a:ext cx="9144000" cy="1098395"/>
          </a:xfrm>
        </p:spPr>
        <p:txBody>
          <a:bodyPr vert="horz" lIns="91440" tIns="45720" rIns="91440" bIns="45720" rtlCol="0">
            <a:normAutofit/>
          </a:bodyPr>
          <a:lstStyle/>
          <a:p>
            <a:r>
              <a:rPr lang="de-DE" sz="2800">
                <a:solidFill>
                  <a:srgbClr val="FFFFFF"/>
                </a:solidFill>
                <a:cs typeface="Calibri"/>
              </a:rPr>
              <a:t>Gemeinsam gegen Zigaretten-Littering,</a:t>
            </a:r>
          </a:p>
          <a:p>
            <a:r>
              <a:rPr lang="de-DE" sz="2800">
                <a:solidFill>
                  <a:srgbClr val="FFFFFF"/>
                </a:solidFill>
                <a:cs typeface="Calibri"/>
              </a:rPr>
              <a:t>für eine saubere und gesunde Umwelt</a:t>
            </a:r>
            <a:endParaRPr lang="en-US" sz="2800">
              <a:solidFill>
                <a:srgbClr val="FFFFFF"/>
              </a:solidFill>
            </a:endParaRPr>
          </a:p>
        </p:txBody>
      </p:sp>
    </p:spTree>
    <p:extLst>
      <p:ext uri="{BB962C8B-B14F-4D97-AF65-F5344CB8AC3E}">
        <p14:creationId xmlns:p14="http://schemas.microsoft.com/office/powerpoint/2010/main" val="157749988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ED9F4-0DAC-04D0-A1F7-BC0411BA351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8F25950-84ED-B8DF-EDFE-3AC1F06491BC}"/>
              </a:ext>
            </a:extLst>
          </p:cNvPr>
          <p:cNvSpPr>
            <a:spLocks noGrp="1"/>
          </p:cNvSpPr>
          <p:nvPr>
            <p:ph type="title"/>
          </p:nvPr>
        </p:nvSpPr>
        <p:spPr/>
        <p:txBody>
          <a:bodyPr anchor="ctr">
            <a:normAutofit/>
          </a:bodyPr>
          <a:lstStyle/>
          <a:p>
            <a:r>
              <a:rPr lang="de-CH" dirty="0"/>
              <a:t>Aktiv werden</a:t>
            </a:r>
          </a:p>
        </p:txBody>
      </p:sp>
      <p:sp>
        <p:nvSpPr>
          <p:cNvPr id="3" name="Inhaltsplatzhalter 2">
            <a:extLst>
              <a:ext uri="{FF2B5EF4-FFF2-40B4-BE49-F238E27FC236}">
                <a16:creationId xmlns:a16="http://schemas.microsoft.com/office/drawing/2014/main" id="{06CFE5E0-0ED6-0564-4CA6-C15AFF1306C1}"/>
              </a:ext>
            </a:extLst>
          </p:cNvPr>
          <p:cNvSpPr>
            <a:spLocks noGrp="1"/>
          </p:cNvSpPr>
          <p:nvPr>
            <p:ph idx="1"/>
          </p:nvPr>
        </p:nvSpPr>
        <p:spPr>
          <a:xfrm>
            <a:off x="838200" y="1825625"/>
            <a:ext cx="10515600" cy="3375025"/>
          </a:xfrm>
        </p:spPr>
        <p:txBody>
          <a:bodyPr>
            <a:normAutofit/>
          </a:bodyPr>
          <a:lstStyle/>
          <a:p>
            <a:pPr marL="514350" lvl="0" indent="-514350">
              <a:spcAft>
                <a:spcPts val="1000"/>
              </a:spcAft>
              <a:buAutoNum type="arabicPeriod"/>
            </a:pPr>
            <a:r>
              <a:rPr lang="de-DE" dirty="0"/>
              <a:t>Material organisieren </a:t>
            </a:r>
          </a:p>
          <a:p>
            <a:pPr lvl="1">
              <a:spcBef>
                <a:spcPts val="0"/>
              </a:spcBef>
            </a:pPr>
            <a:r>
              <a:rPr lang="de-DE" sz="2000" dirty="0"/>
              <a:t>Greifzange oder Wäscheklammer</a:t>
            </a:r>
          </a:p>
          <a:p>
            <a:pPr lvl="1">
              <a:spcBef>
                <a:spcPts val="0"/>
              </a:spcBef>
            </a:pPr>
            <a:r>
              <a:rPr lang="de-DE" sz="2000" dirty="0"/>
              <a:t>Behälter (PET-Flasche oder eine Tüte)</a:t>
            </a:r>
          </a:p>
          <a:p>
            <a:pPr lvl="1">
              <a:spcBef>
                <a:spcPts val="0"/>
              </a:spcBef>
            </a:pPr>
            <a:r>
              <a:rPr lang="de-DE" sz="2000" dirty="0"/>
              <a:t>ev. Handschuhe</a:t>
            </a:r>
          </a:p>
          <a:p>
            <a:pPr marL="514350" lvl="0" indent="-514350">
              <a:spcAft>
                <a:spcPts val="1000"/>
              </a:spcAft>
              <a:buAutoNum type="arabicPeriod"/>
            </a:pPr>
            <a:r>
              <a:rPr lang="de-DE" dirty="0"/>
              <a:t>Zigarettenstummel sammeln </a:t>
            </a:r>
            <a:r>
              <a:rPr lang="de-DE" sz="2000" dirty="0"/>
              <a:t>(Ort ist freiwählbar)</a:t>
            </a:r>
          </a:p>
          <a:p>
            <a:pPr marL="514350" lvl="0" indent="-514350">
              <a:spcAft>
                <a:spcPts val="1000"/>
              </a:spcAft>
              <a:buAutoNum type="arabicPeriod"/>
            </a:pPr>
            <a:r>
              <a:rPr lang="de-DE" dirty="0"/>
              <a:t>Anzahl gesammelter Zigarettenstummel und ein Foto davon bei stop2drop digital einreichen </a:t>
            </a:r>
          </a:p>
          <a:p>
            <a:pPr marL="0" lvl="0" indent="0">
              <a:spcAft>
                <a:spcPts val="1000"/>
              </a:spcAft>
              <a:buNone/>
            </a:pPr>
            <a:endParaRPr lang="de-DE" sz="1400" u="sng" dirty="0">
              <a:solidFill>
                <a:srgbClr val="467886"/>
              </a:solidFill>
              <a:latin typeface="Aptos" panose="020B0004020202020204" pitchFamily="34" charset="0"/>
              <a:ea typeface="Aptos" panose="020B0004020202020204" pitchFamily="34" charset="0"/>
              <a:cs typeface="Times New Roman" panose="02020603050405020304" pitchFamily="18" charset="0"/>
              <a:hlinkClick r:id="rId3" tooltip="http://www.stop2drop.ch/challenge#einreichen"/>
            </a:endParaRPr>
          </a:p>
          <a:p>
            <a:pPr marL="0" lvl="0" indent="0">
              <a:spcAft>
                <a:spcPts val="1000"/>
              </a:spcAft>
              <a:buNone/>
            </a:pPr>
            <a:endParaRPr lang="de-DE" sz="1400" u="sng" dirty="0">
              <a:solidFill>
                <a:srgbClr val="467886"/>
              </a:solidFill>
              <a:latin typeface="Aptos" panose="020B0004020202020204" pitchFamily="34" charset="0"/>
              <a:ea typeface="Aptos" panose="020B0004020202020204" pitchFamily="34" charset="0"/>
              <a:cs typeface="Times New Roman" panose="02020603050405020304" pitchFamily="18" charset="0"/>
              <a:hlinkClick r:id="rId3" tooltip="http://www.stop2drop.ch/challenge#einreichen"/>
            </a:endParaRPr>
          </a:p>
        </p:txBody>
      </p:sp>
      <p:sp>
        <p:nvSpPr>
          <p:cNvPr id="4" name="Foliennummernplatzhalter 3">
            <a:extLst>
              <a:ext uri="{FF2B5EF4-FFF2-40B4-BE49-F238E27FC236}">
                <a16:creationId xmlns:a16="http://schemas.microsoft.com/office/drawing/2014/main" id="{A36A03E5-24E7-F022-8112-2CC445A2DA95}"/>
              </a:ext>
            </a:extLst>
          </p:cNvPr>
          <p:cNvSpPr>
            <a:spLocks noGrp="1"/>
          </p:cNvSpPr>
          <p:nvPr>
            <p:ph type="sldNum" sz="quarter" idx="12"/>
          </p:nvPr>
        </p:nvSpPr>
        <p:spPr/>
        <p:txBody>
          <a:bodyPr anchor="ctr">
            <a:normAutofit/>
          </a:bodyPr>
          <a:lstStyle/>
          <a:p>
            <a:pPr>
              <a:spcAft>
                <a:spcPts val="600"/>
              </a:spcAft>
            </a:pPr>
            <a:fld id="{802006FE-6571-4354-8775-F8708372C227}" type="slidenum">
              <a:rPr lang="de-DE" smtClean="0"/>
              <a:pPr>
                <a:spcAft>
                  <a:spcPts val="600"/>
                </a:spcAft>
              </a:pPr>
              <a:t>10</a:t>
            </a:fld>
            <a:endParaRPr lang="de-DE"/>
          </a:p>
        </p:txBody>
      </p:sp>
      <p:sp>
        <p:nvSpPr>
          <p:cNvPr id="6" name="Textfeld 5">
            <a:extLst>
              <a:ext uri="{FF2B5EF4-FFF2-40B4-BE49-F238E27FC236}">
                <a16:creationId xmlns:a16="http://schemas.microsoft.com/office/drawing/2014/main" id="{517F7D3B-07C3-35CB-1201-AF06F5D34160}"/>
              </a:ext>
            </a:extLst>
          </p:cNvPr>
          <p:cNvSpPr txBox="1"/>
          <p:nvPr/>
        </p:nvSpPr>
        <p:spPr>
          <a:xfrm>
            <a:off x="1343026" y="6169709"/>
            <a:ext cx="4757736" cy="646331"/>
          </a:xfrm>
          <a:prstGeom prst="rect">
            <a:avLst/>
          </a:prstGeom>
          <a:noFill/>
        </p:spPr>
        <p:txBody>
          <a:bodyPr wrap="square" rtlCol="0">
            <a:spAutoFit/>
          </a:bodyPr>
          <a:lstStyle/>
          <a:p>
            <a:r>
              <a:rPr lang="de-CH" u="sng" dirty="0">
                <a:solidFill>
                  <a:srgbClr val="467886"/>
                </a:solidFill>
                <a:latin typeface="Aptos" panose="020B0004020202020204" pitchFamily="34" charset="0"/>
                <a:ea typeface="Aptos" panose="020B0004020202020204" pitchFamily="34" charset="0"/>
                <a:cs typeface="Times New Roman" panose="02020603050405020304" pitchFamily="18" charset="0"/>
                <a:hlinkClick r:id="rId3" tooltip="http://www.stop2drop.ch/challenge#einreichen"/>
              </a:rPr>
              <a:t>www.stop2drop.ch/challenge#einreichen</a:t>
            </a:r>
            <a:endParaRPr lang="de-DE" dirty="0"/>
          </a:p>
          <a:p>
            <a:endParaRPr lang="de-CH" dirty="0"/>
          </a:p>
        </p:txBody>
      </p:sp>
    </p:spTree>
    <p:extLst>
      <p:ext uri="{BB962C8B-B14F-4D97-AF65-F5344CB8AC3E}">
        <p14:creationId xmlns:p14="http://schemas.microsoft.com/office/powerpoint/2010/main" val="3472989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C6AA9-E248-BF5E-BC8E-6F97F35CA8A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138BC7A-D5BF-F08F-D234-4F37E51A3995}"/>
              </a:ext>
            </a:extLst>
          </p:cNvPr>
          <p:cNvSpPr>
            <a:spLocks noGrp="1"/>
          </p:cNvSpPr>
          <p:nvPr>
            <p:ph type="title"/>
          </p:nvPr>
        </p:nvSpPr>
        <p:spPr/>
        <p:txBody>
          <a:bodyPr/>
          <a:lstStyle/>
          <a:p>
            <a:r>
              <a:rPr lang="de-DE"/>
              <a:t>S</a:t>
            </a:r>
            <a:r>
              <a:rPr lang="de-CH" err="1"/>
              <a:t>chulklasse</a:t>
            </a:r>
            <a:r>
              <a:rPr lang="de-CH"/>
              <a:t> aus Burgdorf (BE)</a:t>
            </a:r>
          </a:p>
        </p:txBody>
      </p:sp>
      <p:sp>
        <p:nvSpPr>
          <p:cNvPr id="3" name="Inhaltsplatzhalter 2">
            <a:extLst>
              <a:ext uri="{FF2B5EF4-FFF2-40B4-BE49-F238E27FC236}">
                <a16:creationId xmlns:a16="http://schemas.microsoft.com/office/drawing/2014/main" id="{C10B836C-F8C0-F5A7-E4F3-D28145101A31}"/>
              </a:ext>
            </a:extLst>
          </p:cNvPr>
          <p:cNvSpPr>
            <a:spLocks noGrp="1"/>
          </p:cNvSpPr>
          <p:nvPr>
            <p:ph idx="1"/>
          </p:nvPr>
        </p:nvSpPr>
        <p:spPr>
          <a:xfrm>
            <a:off x="7535916" y="1825625"/>
            <a:ext cx="3909850" cy="4351338"/>
          </a:xfrm>
        </p:spPr>
        <p:txBody>
          <a:bodyPr vert="horz" lIns="91440" tIns="45720" rIns="91440" bIns="45720" rtlCol="0" anchor="t">
            <a:normAutofit/>
          </a:bodyPr>
          <a:lstStyle/>
          <a:p>
            <a:r>
              <a:rPr lang="de-DE" sz="1900" dirty="0">
                <a:solidFill>
                  <a:srgbClr val="121212"/>
                </a:solidFill>
                <a:highlight>
                  <a:srgbClr val="FFFFFF"/>
                </a:highlight>
                <a:latin typeface="Calibri"/>
                <a:ea typeface="Calibri"/>
                <a:cs typeface="Calibri"/>
              </a:rPr>
              <a:t>stop2drop wurde 2019 </a:t>
            </a:r>
            <a:r>
              <a:rPr lang="de-DE" sz="1900" b="1" dirty="0">
                <a:solidFill>
                  <a:srgbClr val="121212"/>
                </a:solidFill>
                <a:highlight>
                  <a:srgbClr val="FFFFFF"/>
                </a:highlight>
                <a:latin typeface="Calibri"/>
                <a:ea typeface="Calibri"/>
                <a:cs typeface="Calibri"/>
              </a:rPr>
              <a:t>von dieser Schulklasse gegründet</a:t>
            </a:r>
            <a:r>
              <a:rPr lang="de-DE" sz="1900" dirty="0">
                <a:solidFill>
                  <a:srgbClr val="121212"/>
                </a:solidFill>
                <a:highlight>
                  <a:srgbClr val="FFFFFF"/>
                </a:highlight>
                <a:latin typeface="Calibri"/>
                <a:ea typeface="Calibri"/>
                <a:cs typeface="Calibri"/>
              </a:rPr>
              <a:t>.</a:t>
            </a:r>
          </a:p>
          <a:p>
            <a:pPr marL="0" indent="0">
              <a:buNone/>
            </a:pPr>
            <a:endParaRPr lang="de-DE" sz="2400" dirty="0"/>
          </a:p>
          <a:p>
            <a:r>
              <a:rPr lang="de-DE" sz="1900" dirty="0">
                <a:solidFill>
                  <a:srgbClr val="121212"/>
                </a:solidFill>
                <a:highlight>
                  <a:srgbClr val="FFFFFF"/>
                </a:highlight>
                <a:latin typeface="Calibri"/>
                <a:ea typeface="Calibri"/>
                <a:cs typeface="Calibri"/>
              </a:rPr>
              <a:t>Daraus ist eine Organisation mit 4 Mitarbeitenden entstanden.</a:t>
            </a:r>
          </a:p>
          <a:p>
            <a:endParaRPr lang="de-DE" sz="2400" dirty="0"/>
          </a:p>
          <a:p>
            <a:r>
              <a:rPr lang="de-DE" sz="1900" dirty="0">
                <a:solidFill>
                  <a:srgbClr val="121212"/>
                </a:solidFill>
                <a:highlight>
                  <a:srgbClr val="FFFFFF"/>
                </a:highlight>
                <a:latin typeface="Calibri"/>
                <a:ea typeface="Calibri"/>
                <a:cs typeface="Calibri"/>
              </a:rPr>
              <a:t>stop2drop motiviert Menschen aktiv zu werden und sich mit den Themen Umwelt, Littering und Rauchen auseinanderzusetzen.</a:t>
            </a:r>
            <a:endParaRPr lang="de-CH" sz="1900" dirty="0">
              <a:solidFill>
                <a:srgbClr val="121212"/>
              </a:solidFill>
              <a:highlight>
                <a:srgbClr val="FFFFFF"/>
              </a:highlight>
              <a:latin typeface="Calibri"/>
              <a:ea typeface="Calibri"/>
              <a:cs typeface="Calibri"/>
            </a:endParaRPr>
          </a:p>
        </p:txBody>
      </p:sp>
      <p:sp>
        <p:nvSpPr>
          <p:cNvPr id="4" name="Slide Number Placeholder 3">
            <a:extLst>
              <a:ext uri="{FF2B5EF4-FFF2-40B4-BE49-F238E27FC236}">
                <a16:creationId xmlns:a16="http://schemas.microsoft.com/office/drawing/2014/main" id="{37126CE9-1CCA-5AF5-F394-F8C31CD31163}"/>
              </a:ext>
            </a:extLst>
          </p:cNvPr>
          <p:cNvSpPr>
            <a:spLocks noGrp="1"/>
          </p:cNvSpPr>
          <p:nvPr>
            <p:ph type="sldNum" sz="quarter" idx="12"/>
          </p:nvPr>
        </p:nvSpPr>
        <p:spPr/>
        <p:txBody>
          <a:bodyPr/>
          <a:lstStyle/>
          <a:p>
            <a:fld id="{802006FE-6571-4354-8775-F8708372C227}" type="slidenum">
              <a:rPr lang="de-DE" smtClean="0"/>
              <a:t>2</a:t>
            </a:fld>
            <a:endParaRPr lang="en-US"/>
          </a:p>
        </p:txBody>
      </p:sp>
      <p:pic>
        <p:nvPicPr>
          <p:cNvPr id="5" name="Picture 4" descr="Ein Bild, das Person, Gebäude, Boden, stehend enthält.&#10;&#10;Automatisch generierte Beschreibung">
            <a:extLst>
              <a:ext uri="{FF2B5EF4-FFF2-40B4-BE49-F238E27FC236}">
                <a16:creationId xmlns:a16="http://schemas.microsoft.com/office/drawing/2014/main" id="{1A9FB81C-349C-F950-D7DA-F7670E861CDB}"/>
              </a:ext>
            </a:extLst>
          </p:cNvPr>
          <p:cNvPicPr>
            <a:picLocks noChangeAspect="1"/>
          </p:cNvPicPr>
          <p:nvPr/>
        </p:nvPicPr>
        <p:blipFill>
          <a:blip r:embed="rId3"/>
          <a:stretch>
            <a:fillRect/>
          </a:stretch>
        </p:blipFill>
        <p:spPr>
          <a:xfrm>
            <a:off x="953813" y="1825625"/>
            <a:ext cx="6115050" cy="42005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51472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265B7CBB-17B7-0031-6F7F-0EEAD70DDAFD}"/>
              </a:ext>
            </a:extLst>
          </p:cNvPr>
          <p:cNvSpPr>
            <a:spLocks noGrp="1"/>
          </p:cNvSpPr>
          <p:nvPr>
            <p:ph type="ftr" sz="quarter" idx="4294967295"/>
          </p:nvPr>
        </p:nvSpPr>
        <p:spPr>
          <a:xfrm>
            <a:off x="4038600" y="6356350"/>
            <a:ext cx="4114800" cy="365125"/>
          </a:xfrm>
          <a:prstGeom prst="rect">
            <a:avLst/>
          </a:prstGeom>
        </p:spPr>
        <p:txBody>
          <a:bodyPr/>
          <a:lstStyle/>
          <a:p>
            <a:endParaRPr lang="de-DE"/>
          </a:p>
        </p:txBody>
      </p:sp>
      <p:sp>
        <p:nvSpPr>
          <p:cNvPr id="4" name="Foliennummernplatzhalter 3">
            <a:extLst>
              <a:ext uri="{FF2B5EF4-FFF2-40B4-BE49-F238E27FC236}">
                <a16:creationId xmlns:a16="http://schemas.microsoft.com/office/drawing/2014/main" id="{DB289215-DEC6-67AA-DBC0-169EC58EF423}"/>
              </a:ext>
            </a:extLst>
          </p:cNvPr>
          <p:cNvSpPr>
            <a:spLocks noGrp="1"/>
          </p:cNvSpPr>
          <p:nvPr>
            <p:ph type="sldNum" sz="quarter" idx="12"/>
          </p:nvPr>
        </p:nvSpPr>
        <p:spPr/>
        <p:txBody>
          <a:bodyPr/>
          <a:lstStyle/>
          <a:p>
            <a:fld id="{802006FE-6571-4354-8775-F8708372C227}" type="slidenum">
              <a:rPr lang="de-DE" smtClean="0"/>
              <a:t>3</a:t>
            </a:fld>
            <a:endParaRPr lang="de-DE"/>
          </a:p>
        </p:txBody>
      </p:sp>
      <p:pic>
        <p:nvPicPr>
          <p:cNvPr id="2057" name="Picture 9">
            <a:extLst>
              <a:ext uri="{FF2B5EF4-FFF2-40B4-BE49-F238E27FC236}">
                <a16:creationId xmlns:a16="http://schemas.microsoft.com/office/drawing/2014/main" id="{CAA826F2-EBC8-0C43-9CDF-25AC2DFC4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02074"/>
            <a:ext cx="2809882" cy="379833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85224F8D-A3CA-B2DE-71C2-ABCC887191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868454" y="1690350"/>
            <a:ext cx="3798338" cy="2848754"/>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a:extLst>
              <a:ext uri="{FF2B5EF4-FFF2-40B4-BE49-F238E27FC236}">
                <a16:creationId xmlns:a16="http://schemas.microsoft.com/office/drawing/2014/main" id="{16DB9156-2E14-6F77-4C22-25DD6A02BA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598724" y="1676865"/>
            <a:ext cx="3798337" cy="284875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00E23C96-E86A-800A-0478-5D4B974DC0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5711112" y="1690350"/>
            <a:ext cx="3798338" cy="2848754"/>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C4FCF1E8-DDE1-365F-7E56-34B5B3A6659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89"/>
          <a:stretch/>
        </p:blipFill>
        <p:spPr>
          <a:xfrm rot="5400000">
            <a:off x="2495032" y="852878"/>
            <a:ext cx="6854473" cy="5155771"/>
          </a:xfrm>
          <a:prstGeom prst="rect">
            <a:avLst/>
          </a:prstGeom>
        </p:spPr>
      </p:pic>
    </p:spTree>
    <p:extLst>
      <p:ext uri="{BB962C8B-B14F-4D97-AF65-F5344CB8AC3E}">
        <p14:creationId xmlns:p14="http://schemas.microsoft.com/office/powerpoint/2010/main" val="276350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7"/>
                                        </p:tgtEl>
                                        <p:attrNameLst>
                                          <p:attrName>style.visibility</p:attrName>
                                        </p:attrNameLst>
                                      </p:cBhvr>
                                      <p:to>
                                        <p:strVal val="visible"/>
                                      </p:to>
                                    </p:set>
                                    <p:animEffect transition="in" filter="fade">
                                      <p:cBhvr>
                                        <p:cTn id="7" dur="500"/>
                                        <p:tgtEl>
                                          <p:spTgt spid="20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9"/>
                                        </p:tgtEl>
                                        <p:attrNameLst>
                                          <p:attrName>style.visibility</p:attrName>
                                        </p:attrNameLst>
                                      </p:cBhvr>
                                      <p:to>
                                        <p:strVal val="visible"/>
                                      </p:to>
                                    </p:set>
                                    <p:animEffect transition="in" filter="fade">
                                      <p:cBhvr>
                                        <p:cTn id="12" dur="500"/>
                                        <p:tgtEl>
                                          <p:spTgt spid="20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60"/>
                                        </p:tgtEl>
                                        <p:attrNameLst>
                                          <p:attrName>style.visibility</p:attrName>
                                        </p:attrNameLst>
                                      </p:cBhvr>
                                      <p:to>
                                        <p:strVal val="visible"/>
                                      </p:to>
                                    </p:set>
                                    <p:animEffect transition="in" filter="fade">
                                      <p:cBhvr>
                                        <p:cTn id="17" dur="500"/>
                                        <p:tgtEl>
                                          <p:spTgt spid="206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8"/>
                                        </p:tgtEl>
                                        <p:attrNameLst>
                                          <p:attrName>style.visibility</p:attrName>
                                        </p:attrNameLst>
                                      </p:cBhvr>
                                      <p:to>
                                        <p:strVal val="visible"/>
                                      </p:to>
                                    </p:set>
                                    <p:animEffect transition="in" filter="fade">
                                      <p:cBhvr>
                                        <p:cTn id="22" dur="500"/>
                                        <p:tgtEl>
                                          <p:spTgt spid="205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2D76D-E69C-24C6-AF59-64AC2C18269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CD6EB35-8366-6B5A-A776-A57F42A1FB1E}"/>
              </a:ext>
            </a:extLst>
          </p:cNvPr>
          <p:cNvSpPr>
            <a:spLocks noGrp="1"/>
          </p:cNvSpPr>
          <p:nvPr>
            <p:ph type="title"/>
          </p:nvPr>
        </p:nvSpPr>
        <p:spPr/>
        <p:txBody>
          <a:bodyPr/>
          <a:lstStyle/>
          <a:p>
            <a:r>
              <a:rPr lang="de-DE"/>
              <a:t>Problem: </a:t>
            </a:r>
            <a:r>
              <a:rPr lang="de-DE" b="1"/>
              <a:t>Zigaretten-Littering</a:t>
            </a:r>
            <a:endParaRPr lang="de-CH" b="1"/>
          </a:p>
        </p:txBody>
      </p:sp>
      <p:sp>
        <p:nvSpPr>
          <p:cNvPr id="6" name="Foliennummernplatzhalter 5">
            <a:extLst>
              <a:ext uri="{FF2B5EF4-FFF2-40B4-BE49-F238E27FC236}">
                <a16:creationId xmlns:a16="http://schemas.microsoft.com/office/drawing/2014/main" id="{94AD4E60-64BB-4CC2-C290-7A991A615F58}"/>
              </a:ext>
            </a:extLst>
          </p:cNvPr>
          <p:cNvSpPr>
            <a:spLocks noGrp="1"/>
          </p:cNvSpPr>
          <p:nvPr>
            <p:ph type="sldNum" sz="quarter" idx="12"/>
          </p:nvPr>
        </p:nvSpPr>
        <p:spPr/>
        <p:txBody>
          <a:bodyPr/>
          <a:lstStyle/>
          <a:p>
            <a:fld id="{802006FE-6571-4354-8775-F8708372C227}" type="slidenum">
              <a:rPr lang="de-DE" smtClean="0"/>
              <a:t>4</a:t>
            </a:fld>
            <a:endParaRPr lang="de-DE"/>
          </a:p>
        </p:txBody>
      </p:sp>
      <p:sp>
        <p:nvSpPr>
          <p:cNvPr id="3" name="Textfeld 2">
            <a:extLst>
              <a:ext uri="{FF2B5EF4-FFF2-40B4-BE49-F238E27FC236}">
                <a16:creationId xmlns:a16="http://schemas.microsoft.com/office/drawing/2014/main" id="{55E6067F-746C-1180-EA9A-F61EEE14BE2A}"/>
              </a:ext>
            </a:extLst>
          </p:cNvPr>
          <p:cNvSpPr txBox="1"/>
          <p:nvPr/>
        </p:nvSpPr>
        <p:spPr>
          <a:xfrm>
            <a:off x="1927670" y="1690688"/>
            <a:ext cx="8336659" cy="2092881"/>
          </a:xfrm>
          <a:prstGeom prst="rect">
            <a:avLst/>
          </a:prstGeom>
          <a:noFill/>
        </p:spPr>
        <p:txBody>
          <a:bodyPr wrap="square" rtlCol="0">
            <a:spAutoFit/>
          </a:bodyPr>
          <a:lstStyle/>
          <a:p>
            <a:pPr lvl="0" algn="ctr" eaLnBrk="0" fontAlgn="base" hangingPunct="0">
              <a:spcBef>
                <a:spcPct val="0"/>
              </a:spcBef>
              <a:spcAft>
                <a:spcPct val="0"/>
              </a:spcAft>
            </a:pPr>
            <a:r>
              <a:rPr lang="de-DE" altLang="de-DE" sz="8000">
                <a:solidFill>
                  <a:srgbClr val="2A86AD"/>
                </a:solidFill>
                <a:latin typeface="Calibri" panose="020F0502020204030204" pitchFamily="34" charset="0"/>
              </a:rPr>
              <a:t>4'500'000'000'000</a:t>
            </a:r>
            <a:endParaRPr kumimoji="0" lang="de-DE" altLang="de-DE" sz="5400" b="0" i="0" u="none" strike="noStrike" cap="none" normalizeH="0" baseline="0">
              <a:ln>
                <a:noFill/>
              </a:ln>
              <a:solidFill>
                <a:schemeClr val="tx1"/>
              </a:solidFill>
              <a:effectLst/>
              <a:latin typeface="Calibri" panose="020F0502020204030204" pitchFamily="34" charset="0"/>
            </a:endParaRPr>
          </a:p>
          <a:p>
            <a:pPr algn="ctr"/>
            <a:r>
              <a:rPr lang="de-CH"/>
              <a:t>Jedes Jahr werden weltweit 4,5 Billionen Zigarettenstummel achtlos weggeworfen.</a:t>
            </a:r>
            <a:endParaRPr kumimoji="0" lang="de-DE" altLang="de-DE" b="0" i="0" u="none" strike="noStrike" cap="none" normalizeH="0" baseline="0">
              <a:ln>
                <a:noFill/>
              </a:ln>
              <a:effectLst/>
              <a:latin typeface="Calibri" panose="020F0502020204030204" pitchFamily="34" charset="0"/>
            </a:endParaRPr>
          </a:p>
          <a:p>
            <a:endParaRPr lang="de-CH" sz="3200"/>
          </a:p>
        </p:txBody>
      </p:sp>
      <p:grpSp>
        <p:nvGrpSpPr>
          <p:cNvPr id="11" name="Gruppieren 10">
            <a:extLst>
              <a:ext uri="{FF2B5EF4-FFF2-40B4-BE49-F238E27FC236}">
                <a16:creationId xmlns:a16="http://schemas.microsoft.com/office/drawing/2014/main" id="{CC794C4D-51ED-CE8B-C8BD-1895F12DF050}"/>
              </a:ext>
            </a:extLst>
          </p:cNvPr>
          <p:cNvGrpSpPr/>
          <p:nvPr/>
        </p:nvGrpSpPr>
        <p:grpSpPr>
          <a:xfrm>
            <a:off x="4166157" y="3429000"/>
            <a:ext cx="8025843" cy="3429000"/>
            <a:chOff x="4166157" y="3429000"/>
            <a:chExt cx="8025843" cy="3429000"/>
          </a:xfrm>
        </p:grpSpPr>
        <p:sp>
          <p:nvSpPr>
            <p:cNvPr id="5" name="Textfeld 4">
              <a:extLst>
                <a:ext uri="{FF2B5EF4-FFF2-40B4-BE49-F238E27FC236}">
                  <a16:creationId xmlns:a16="http://schemas.microsoft.com/office/drawing/2014/main" id="{4D8699AF-857F-098B-0ABB-09ACE2BDBA25}"/>
                </a:ext>
              </a:extLst>
            </p:cNvPr>
            <p:cNvSpPr txBox="1"/>
            <p:nvPr/>
          </p:nvSpPr>
          <p:spPr>
            <a:xfrm>
              <a:off x="4166157" y="4292143"/>
              <a:ext cx="2743201" cy="2246769"/>
            </a:xfrm>
            <a:prstGeom prst="rect">
              <a:avLst/>
            </a:prstGeom>
            <a:noFill/>
          </p:spPr>
          <p:txBody>
            <a:bodyPr wrap="square" rtlCol="0">
              <a:spAutoFit/>
            </a:bodyPr>
            <a:lstStyle/>
            <a:p>
              <a:pPr algn="ctr"/>
              <a:r>
                <a:rPr kumimoji="0" lang="de-DE" altLang="de-DE" sz="3200" b="0" i="0" u="none" strike="noStrike" cap="none" normalizeH="0" baseline="0">
                  <a:ln>
                    <a:noFill/>
                  </a:ln>
                  <a:solidFill>
                    <a:srgbClr val="2A86AD"/>
                  </a:solidFill>
                  <a:effectLst/>
                  <a:latin typeface="Calibri" panose="020F0502020204030204" pitchFamily="34" charset="0"/>
                </a:rPr>
                <a:t>680'000'000 kg</a:t>
              </a:r>
            </a:p>
            <a:p>
              <a:pPr algn="ctr"/>
              <a:r>
                <a:rPr kumimoji="0" lang="de-DE" altLang="de-DE" sz="1800" b="0" i="0" u="none" strike="noStrike" cap="none" normalizeH="0" baseline="0">
                  <a:ln>
                    <a:noFill/>
                  </a:ln>
                  <a:effectLst/>
                  <a:latin typeface="Calibri" panose="020F0502020204030204" pitchFamily="34" charset="0"/>
                </a:rPr>
                <a:t>Jährlich landen weltweit bis zu 680 Millionen Kilogramm Zigarettenstummel in der Umwelt.</a:t>
              </a:r>
            </a:p>
            <a:p>
              <a:endParaRPr lang="de-CH"/>
            </a:p>
          </p:txBody>
        </p:sp>
        <p:pic>
          <p:nvPicPr>
            <p:cNvPr id="1028" name="Picture 4" descr="Generated image">
              <a:extLst>
                <a:ext uri="{FF2B5EF4-FFF2-40B4-BE49-F238E27FC236}">
                  <a16:creationId xmlns:a16="http://schemas.microsoft.com/office/drawing/2014/main" id="{F4A45793-D9C1-E192-9129-288D0D3165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3768" y="3429000"/>
              <a:ext cx="4898232" cy="342900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feld 9">
            <a:extLst>
              <a:ext uri="{FF2B5EF4-FFF2-40B4-BE49-F238E27FC236}">
                <a16:creationId xmlns:a16="http://schemas.microsoft.com/office/drawing/2014/main" id="{6873C4C8-5AEC-6ED6-E75C-11F38B3A1488}"/>
              </a:ext>
            </a:extLst>
          </p:cNvPr>
          <p:cNvSpPr txBox="1"/>
          <p:nvPr/>
        </p:nvSpPr>
        <p:spPr>
          <a:xfrm>
            <a:off x="528872" y="3507312"/>
            <a:ext cx="2797595" cy="1908215"/>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3200" b="0" i="0" u="none" strike="noStrike" cap="none" normalizeH="0" baseline="0">
                <a:ln>
                  <a:noFill/>
                </a:ln>
                <a:solidFill>
                  <a:srgbClr val="2A86AD"/>
                </a:solidFill>
                <a:effectLst/>
                <a:latin typeface="Calibri" panose="020F0502020204030204" pitchFamily="34" charset="0"/>
              </a:rPr>
              <a:t>75 %</a:t>
            </a:r>
            <a:endParaRPr kumimoji="0" lang="de-DE" altLang="de-DE" sz="3200" b="0" i="0" u="none" strike="noStrike" cap="none" normalizeH="0" baseline="0">
              <a:ln>
                <a:noFill/>
              </a:ln>
              <a:solidFill>
                <a:schemeClr val="tx1"/>
              </a:solidFill>
              <a:effectLst/>
              <a:latin typeface="Calibri" panose="020F0502020204030204" pitchFamily="34" charset="0"/>
            </a:endParaRPr>
          </a:p>
          <a:p>
            <a:pPr algn="ctr"/>
            <a:r>
              <a:rPr kumimoji="0" lang="de-DE" altLang="de-DE" b="0" i="0" u="none" strike="noStrike" cap="none" normalizeH="0" baseline="0">
                <a:ln>
                  <a:noFill/>
                </a:ln>
                <a:effectLst/>
                <a:latin typeface="Calibri" panose="020F0502020204030204" pitchFamily="34" charset="0"/>
              </a:rPr>
              <a:t>3 von 4 Zigarettenstummel landen achtlos auf dem Boden und in der Natur.</a:t>
            </a:r>
          </a:p>
          <a:p>
            <a:endParaRPr lang="de-CH" sz="3200"/>
          </a:p>
        </p:txBody>
      </p:sp>
    </p:spTree>
    <p:extLst>
      <p:ext uri="{BB962C8B-B14F-4D97-AF65-F5344CB8AC3E}">
        <p14:creationId xmlns:p14="http://schemas.microsoft.com/office/powerpoint/2010/main" val="400213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5F626-168A-1E54-241D-337D4EDC622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493858D-AFEC-DB9B-2C8E-D0041CB6F827}"/>
              </a:ext>
            </a:extLst>
          </p:cNvPr>
          <p:cNvSpPr>
            <a:spLocks noGrp="1"/>
          </p:cNvSpPr>
          <p:nvPr>
            <p:ph type="title"/>
          </p:nvPr>
        </p:nvSpPr>
        <p:spPr/>
        <p:txBody>
          <a:bodyPr/>
          <a:lstStyle/>
          <a:p>
            <a:r>
              <a:rPr lang="de-DE"/>
              <a:t>Problem: </a:t>
            </a:r>
            <a:r>
              <a:rPr lang="de-DE" b="1"/>
              <a:t>Zigaretten-Littering</a:t>
            </a:r>
            <a:endParaRPr lang="de-CH" b="1"/>
          </a:p>
        </p:txBody>
      </p:sp>
      <p:sp>
        <p:nvSpPr>
          <p:cNvPr id="6" name="Foliennummernplatzhalter 5">
            <a:extLst>
              <a:ext uri="{FF2B5EF4-FFF2-40B4-BE49-F238E27FC236}">
                <a16:creationId xmlns:a16="http://schemas.microsoft.com/office/drawing/2014/main" id="{8A6B920A-522A-91FF-0528-F8F2C5F153D6}"/>
              </a:ext>
            </a:extLst>
          </p:cNvPr>
          <p:cNvSpPr>
            <a:spLocks noGrp="1"/>
          </p:cNvSpPr>
          <p:nvPr>
            <p:ph type="sldNum" sz="quarter" idx="12"/>
          </p:nvPr>
        </p:nvSpPr>
        <p:spPr/>
        <p:txBody>
          <a:bodyPr/>
          <a:lstStyle/>
          <a:p>
            <a:fld id="{802006FE-6571-4354-8775-F8708372C227}" type="slidenum">
              <a:rPr lang="de-DE" smtClean="0"/>
              <a:t>5</a:t>
            </a:fld>
            <a:endParaRPr lang="de-DE"/>
          </a:p>
        </p:txBody>
      </p:sp>
      <p:sp>
        <p:nvSpPr>
          <p:cNvPr id="9" name="Textfeld 8">
            <a:extLst>
              <a:ext uri="{FF2B5EF4-FFF2-40B4-BE49-F238E27FC236}">
                <a16:creationId xmlns:a16="http://schemas.microsoft.com/office/drawing/2014/main" id="{6C3F5274-F915-39EF-3A16-7A599D015F07}"/>
              </a:ext>
            </a:extLst>
          </p:cNvPr>
          <p:cNvSpPr txBox="1"/>
          <p:nvPr/>
        </p:nvSpPr>
        <p:spPr>
          <a:xfrm>
            <a:off x="1111250" y="3735725"/>
            <a:ext cx="3775842" cy="1261884"/>
          </a:xfrm>
          <a:prstGeom prst="rect">
            <a:avLst/>
          </a:prstGeom>
          <a:noFill/>
        </p:spPr>
        <p:txBody>
          <a:bodyPr wrap="square" rtlCol="0">
            <a:spAutoFit/>
          </a:bodyPr>
          <a:lstStyle/>
          <a:p>
            <a:pPr algn="ctr"/>
            <a:r>
              <a:rPr lang="de-DE" altLang="de-DE" sz="3600">
                <a:solidFill>
                  <a:srgbClr val="2A86AD"/>
                </a:solidFill>
                <a:latin typeface="Calibri" panose="020F0502020204030204" pitchFamily="34" charset="0"/>
              </a:rPr>
              <a:t>7‘000</a:t>
            </a:r>
          </a:p>
          <a:p>
            <a:pPr algn="ctr"/>
            <a:r>
              <a:rPr lang="de-DE" altLang="de-DE" sz="2000">
                <a:latin typeface="Calibri" panose="020F0502020204030204" pitchFamily="34" charset="0"/>
              </a:rPr>
              <a:t>Zigarettenstummel enthalten mehr als 7‘000 Chemikalien.</a:t>
            </a:r>
            <a:endParaRPr lang="de-CH" sz="2000"/>
          </a:p>
        </p:txBody>
      </p:sp>
      <p:grpSp>
        <p:nvGrpSpPr>
          <p:cNvPr id="3" name="Gruppieren 2">
            <a:extLst>
              <a:ext uri="{FF2B5EF4-FFF2-40B4-BE49-F238E27FC236}">
                <a16:creationId xmlns:a16="http://schemas.microsoft.com/office/drawing/2014/main" id="{5E0715EA-2022-3C13-9A80-9418838B3A3E}"/>
              </a:ext>
            </a:extLst>
          </p:cNvPr>
          <p:cNvGrpSpPr/>
          <p:nvPr/>
        </p:nvGrpSpPr>
        <p:grpSpPr>
          <a:xfrm>
            <a:off x="4569592" y="1774488"/>
            <a:ext cx="7622408" cy="5083511"/>
            <a:chOff x="4569592" y="1774488"/>
            <a:chExt cx="7622408" cy="5083511"/>
          </a:xfrm>
        </p:grpSpPr>
        <p:sp>
          <p:nvSpPr>
            <p:cNvPr id="8" name="Textfeld 7">
              <a:extLst>
                <a:ext uri="{FF2B5EF4-FFF2-40B4-BE49-F238E27FC236}">
                  <a16:creationId xmlns:a16="http://schemas.microsoft.com/office/drawing/2014/main" id="{CF9A2DE8-175B-1B56-81FB-BECAB603AE57}"/>
                </a:ext>
              </a:extLst>
            </p:cNvPr>
            <p:cNvSpPr txBox="1"/>
            <p:nvPr/>
          </p:nvSpPr>
          <p:spPr>
            <a:xfrm>
              <a:off x="4569592" y="1774488"/>
              <a:ext cx="3726859" cy="1877437"/>
            </a:xfrm>
            <a:prstGeom prst="rect">
              <a:avLst/>
            </a:prstGeom>
            <a:noFill/>
          </p:spPr>
          <p:txBody>
            <a:bodyPr wrap="square" rtlCol="0">
              <a:spAutoFit/>
            </a:bodyPr>
            <a:lstStyle/>
            <a:p>
              <a:pPr algn="ctr"/>
              <a:r>
                <a:rPr kumimoji="0" lang="de-DE" altLang="de-DE" sz="3600" b="0" i="0" u="none" strike="noStrike" cap="none" normalizeH="0" baseline="0">
                  <a:ln>
                    <a:noFill/>
                  </a:ln>
                  <a:solidFill>
                    <a:srgbClr val="2A86AD"/>
                  </a:solidFill>
                  <a:effectLst/>
                  <a:latin typeface="Calibri" panose="020F0502020204030204" pitchFamily="34" charset="0"/>
                </a:rPr>
                <a:t>52 Mio.</a:t>
              </a:r>
              <a:endParaRPr kumimoji="0" lang="de-DE" altLang="de-DE" sz="3600" b="0" i="0" u="none" strike="noStrike" cap="none" normalizeH="0" baseline="0">
                <a:ln>
                  <a:noFill/>
                </a:ln>
                <a:solidFill>
                  <a:schemeClr val="tx1"/>
                </a:solidFill>
                <a:effectLst/>
                <a:latin typeface="Calibri" panose="020F0502020204030204" pitchFamily="34" charset="0"/>
              </a:endParaRPr>
            </a:p>
            <a:p>
              <a:pPr algn="ctr"/>
              <a:r>
                <a:rPr kumimoji="0" lang="de-DE" altLang="de-DE" sz="2000" b="0" i="0" u="none" strike="noStrike" cap="none" normalizeH="0" baseline="0">
                  <a:ln>
                    <a:noFill/>
                  </a:ln>
                  <a:effectLst/>
                  <a:latin typeface="Calibri" panose="020F0502020204030204" pitchFamily="34" charset="0"/>
                </a:rPr>
                <a:t>Jedes Jahr geben Gemeinden rund 52 Millionen CHF für die Beseitigung und Reinigung von Zigaretten-Littering aus.</a:t>
              </a:r>
            </a:p>
          </p:txBody>
        </p:sp>
        <p:pic>
          <p:nvPicPr>
            <p:cNvPr id="2050" name="Picture 2" descr="Generated image">
              <a:extLst>
                <a:ext uri="{FF2B5EF4-FFF2-40B4-BE49-F238E27FC236}">
                  <a16:creationId xmlns:a16="http://schemas.microsoft.com/office/drawing/2014/main" id="{2C8BED3A-7175-0E6F-EEAD-A5592EFAE7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1919" y="3735726"/>
              <a:ext cx="4460081" cy="312227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7803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AC4DDA-5AE9-7956-21AA-6FC5638FDFDC}"/>
              </a:ext>
            </a:extLst>
          </p:cNvPr>
          <p:cNvSpPr>
            <a:spLocks noGrp="1"/>
          </p:cNvSpPr>
          <p:nvPr>
            <p:ph type="title"/>
          </p:nvPr>
        </p:nvSpPr>
        <p:spPr/>
        <p:txBody>
          <a:bodyPr/>
          <a:lstStyle/>
          <a:p>
            <a:r>
              <a:rPr lang="de-DE"/>
              <a:t>Zigaretten-Littering: </a:t>
            </a:r>
            <a:r>
              <a:rPr lang="de-DE" b="1"/>
              <a:t>Umweltverschmutzung</a:t>
            </a:r>
            <a:endParaRPr lang="de-CH" b="1"/>
          </a:p>
        </p:txBody>
      </p:sp>
      <p:sp>
        <p:nvSpPr>
          <p:cNvPr id="6" name="Foliennummernplatzhalter 5">
            <a:extLst>
              <a:ext uri="{FF2B5EF4-FFF2-40B4-BE49-F238E27FC236}">
                <a16:creationId xmlns:a16="http://schemas.microsoft.com/office/drawing/2014/main" id="{BE126B69-2288-6756-9460-4F8CA2B9B99B}"/>
              </a:ext>
            </a:extLst>
          </p:cNvPr>
          <p:cNvSpPr>
            <a:spLocks noGrp="1"/>
          </p:cNvSpPr>
          <p:nvPr>
            <p:ph type="sldNum" sz="quarter" idx="12"/>
          </p:nvPr>
        </p:nvSpPr>
        <p:spPr/>
        <p:txBody>
          <a:bodyPr/>
          <a:lstStyle/>
          <a:p>
            <a:fld id="{802006FE-6571-4354-8775-F8708372C227}" type="slidenum">
              <a:rPr lang="de-DE" smtClean="0"/>
              <a:t>6</a:t>
            </a:fld>
            <a:endParaRPr lang="de-DE"/>
          </a:p>
        </p:txBody>
      </p:sp>
      <p:sp>
        <p:nvSpPr>
          <p:cNvPr id="7" name="Textfeld 6">
            <a:extLst>
              <a:ext uri="{FF2B5EF4-FFF2-40B4-BE49-F238E27FC236}">
                <a16:creationId xmlns:a16="http://schemas.microsoft.com/office/drawing/2014/main" id="{E46A8B3A-A716-FA01-E30B-DD75AA3A672E}"/>
              </a:ext>
            </a:extLst>
          </p:cNvPr>
          <p:cNvSpPr txBox="1"/>
          <p:nvPr/>
        </p:nvSpPr>
        <p:spPr>
          <a:xfrm>
            <a:off x="7098014" y="1935560"/>
            <a:ext cx="3806958" cy="1138773"/>
          </a:xfrm>
          <a:prstGeom prst="rect">
            <a:avLst/>
          </a:prstGeom>
          <a:noFill/>
        </p:spPr>
        <p:txBody>
          <a:bodyPr wrap="square" rtlCol="0">
            <a:spAutoFit/>
          </a:bodyPr>
          <a:lstStyle/>
          <a:p>
            <a:r>
              <a:rPr kumimoji="0" lang="de-DE" altLang="de-DE" sz="3200" b="0" i="0" u="none" strike="noStrike" cap="none" normalizeH="0" baseline="0">
                <a:ln>
                  <a:noFill/>
                </a:ln>
                <a:solidFill>
                  <a:srgbClr val="2A86AD"/>
                </a:solidFill>
                <a:effectLst/>
                <a:latin typeface="Calibri" panose="020F0502020204030204" pitchFamily="34" charset="0"/>
              </a:rPr>
              <a:t>1</a:t>
            </a:r>
            <a:r>
              <a:rPr lang="de-DE" altLang="de-DE" sz="3200">
                <a:solidFill>
                  <a:srgbClr val="2A86AD"/>
                </a:solidFill>
                <a:latin typeface="Calibri" panose="020F0502020204030204" pitchFamily="34" charset="0"/>
              </a:rPr>
              <a:t>'</a:t>
            </a:r>
            <a:r>
              <a:rPr kumimoji="0" lang="de-DE" altLang="de-DE" sz="3200" b="0" i="0" u="none" strike="noStrike" cap="none" normalizeH="0" baseline="0">
                <a:ln>
                  <a:noFill/>
                </a:ln>
                <a:solidFill>
                  <a:srgbClr val="2A86AD"/>
                </a:solidFill>
                <a:effectLst/>
                <a:latin typeface="Calibri" panose="020F0502020204030204" pitchFamily="34" charset="0"/>
              </a:rPr>
              <a:t>000 Jahre</a:t>
            </a:r>
          </a:p>
          <a:p>
            <a:r>
              <a:rPr lang="de-DE">
                <a:effectLst/>
                <a:latin typeface="Calibri" panose="020F0502020204030204" pitchFamily="34" charset="0"/>
              </a:rPr>
              <a:t>Mikroplastik braucht über 1’000 Jahre, um sich in der Natur aufzulösen.</a:t>
            </a:r>
            <a:endParaRPr lang="de-CH"/>
          </a:p>
        </p:txBody>
      </p:sp>
      <p:sp>
        <p:nvSpPr>
          <p:cNvPr id="10" name="Textfeld 9">
            <a:extLst>
              <a:ext uri="{FF2B5EF4-FFF2-40B4-BE49-F238E27FC236}">
                <a16:creationId xmlns:a16="http://schemas.microsoft.com/office/drawing/2014/main" id="{4B89554B-4C0B-DA72-76A9-46FB4E5E0BF2}"/>
              </a:ext>
            </a:extLst>
          </p:cNvPr>
          <p:cNvSpPr txBox="1"/>
          <p:nvPr/>
        </p:nvSpPr>
        <p:spPr>
          <a:xfrm>
            <a:off x="5978249" y="4627861"/>
            <a:ext cx="3114951" cy="141577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3200" b="0" i="0" u="none" strike="noStrike" cap="none" normalizeH="0" baseline="0">
                <a:ln>
                  <a:noFill/>
                </a:ln>
                <a:solidFill>
                  <a:srgbClr val="2A86AD"/>
                </a:solidFill>
                <a:effectLst/>
                <a:latin typeface="Calibri" panose="020F0502020204030204" pitchFamily="34" charset="0"/>
              </a:rPr>
              <a:t>50 %</a:t>
            </a:r>
          </a:p>
          <a:p>
            <a:r>
              <a:rPr lang="de-DE" b="0">
                <a:effectLst/>
                <a:latin typeface="Calibri" panose="020F0502020204030204" pitchFamily="34" charset="0"/>
              </a:rPr>
              <a:t>50% der Fische sterben bei einer Konzentration von einem Stummel auf ein Liter Wasser.</a:t>
            </a:r>
          </a:p>
        </p:txBody>
      </p:sp>
      <p:grpSp>
        <p:nvGrpSpPr>
          <p:cNvPr id="3" name="Gruppieren 2">
            <a:extLst>
              <a:ext uri="{FF2B5EF4-FFF2-40B4-BE49-F238E27FC236}">
                <a16:creationId xmlns:a16="http://schemas.microsoft.com/office/drawing/2014/main" id="{AD7FA310-4895-6FCA-1BEC-AF2565BA4579}"/>
              </a:ext>
            </a:extLst>
          </p:cNvPr>
          <p:cNvGrpSpPr/>
          <p:nvPr/>
        </p:nvGrpSpPr>
        <p:grpSpPr>
          <a:xfrm>
            <a:off x="0" y="2107285"/>
            <a:ext cx="5761215" cy="4750714"/>
            <a:chOff x="0" y="2107285"/>
            <a:chExt cx="5761215" cy="4750714"/>
          </a:xfrm>
        </p:grpSpPr>
        <p:sp>
          <p:nvSpPr>
            <p:cNvPr id="13" name="Textfeld 12">
              <a:extLst>
                <a:ext uri="{FF2B5EF4-FFF2-40B4-BE49-F238E27FC236}">
                  <a16:creationId xmlns:a16="http://schemas.microsoft.com/office/drawing/2014/main" id="{A3DAA4CA-1D09-3CA0-C6C1-00342D12F480}"/>
                </a:ext>
              </a:extLst>
            </p:cNvPr>
            <p:cNvSpPr txBox="1"/>
            <p:nvPr/>
          </p:nvSpPr>
          <p:spPr>
            <a:xfrm>
              <a:off x="2195165" y="2107285"/>
              <a:ext cx="3566050" cy="1415772"/>
            </a:xfrm>
            <a:prstGeom prst="rect">
              <a:avLst/>
            </a:prstGeom>
            <a:noFill/>
          </p:spPr>
          <p:txBody>
            <a:bodyPr wrap="square" rtlCol="0">
              <a:spAutoFit/>
            </a:bodyPr>
            <a:lstStyle/>
            <a:p>
              <a:r>
                <a:rPr lang="de-DE" sz="3200">
                  <a:solidFill>
                    <a:srgbClr val="2A86AD"/>
                  </a:solidFill>
                  <a:effectLst/>
                  <a:latin typeface="Calibri" panose="020F0502020204030204" pitchFamily="34" charset="0"/>
                </a:rPr>
                <a:t>1</a:t>
              </a:r>
              <a:r>
                <a:rPr lang="de-DE" altLang="de-DE" sz="3200">
                  <a:solidFill>
                    <a:srgbClr val="2A86AD"/>
                  </a:solidFill>
                  <a:latin typeface="Calibri" panose="020F0502020204030204" pitchFamily="34" charset="0"/>
                </a:rPr>
                <a:t>'</a:t>
              </a:r>
              <a:r>
                <a:rPr lang="de-DE" sz="3200">
                  <a:solidFill>
                    <a:srgbClr val="2A86AD"/>
                  </a:solidFill>
                  <a:effectLst/>
                  <a:latin typeface="Calibri" panose="020F0502020204030204" pitchFamily="34" charset="0"/>
                </a:rPr>
                <a:t>000 Liter</a:t>
              </a:r>
            </a:p>
            <a:p>
              <a:r>
                <a:rPr lang="de-DE">
                  <a:effectLst/>
                  <a:latin typeface="Calibri" panose="020F0502020204030204" pitchFamily="34" charset="0"/>
                </a:rPr>
                <a:t>Das Nikotin von einem Zigarettenstummel kann in 1’000 Liter Wasser nachgewiesen werden.  </a:t>
              </a:r>
              <a:endParaRPr lang="de-CH"/>
            </a:p>
          </p:txBody>
        </p:sp>
        <p:pic>
          <p:nvPicPr>
            <p:cNvPr id="3074" name="Picture 2" descr="Generated image">
              <a:extLst>
                <a:ext uri="{FF2B5EF4-FFF2-40B4-BE49-F238E27FC236}">
                  <a16:creationId xmlns:a16="http://schemas.microsoft.com/office/drawing/2014/main" id="{CAF691D3-6B22-C799-5281-01B44288F0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939654"/>
              <a:ext cx="4168775" cy="291834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0779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AC4DDA-5AE9-7956-21AA-6FC5638FDFDC}"/>
              </a:ext>
            </a:extLst>
          </p:cNvPr>
          <p:cNvSpPr>
            <a:spLocks noGrp="1"/>
          </p:cNvSpPr>
          <p:nvPr>
            <p:ph type="title"/>
          </p:nvPr>
        </p:nvSpPr>
        <p:spPr/>
        <p:txBody>
          <a:bodyPr/>
          <a:lstStyle/>
          <a:p>
            <a:r>
              <a:rPr lang="de-DE"/>
              <a:t>Zigaretten-Littering: </a:t>
            </a:r>
            <a:r>
              <a:rPr lang="de-DE" b="1"/>
              <a:t>Gesundheitsgefährdung</a:t>
            </a:r>
            <a:endParaRPr lang="de-CH" b="1"/>
          </a:p>
        </p:txBody>
      </p:sp>
      <p:sp>
        <p:nvSpPr>
          <p:cNvPr id="6" name="Foliennummernplatzhalter 5">
            <a:extLst>
              <a:ext uri="{FF2B5EF4-FFF2-40B4-BE49-F238E27FC236}">
                <a16:creationId xmlns:a16="http://schemas.microsoft.com/office/drawing/2014/main" id="{BE126B69-2288-6756-9460-4F8CA2B9B99B}"/>
              </a:ext>
            </a:extLst>
          </p:cNvPr>
          <p:cNvSpPr>
            <a:spLocks noGrp="1"/>
          </p:cNvSpPr>
          <p:nvPr>
            <p:ph type="sldNum" sz="quarter" idx="12"/>
          </p:nvPr>
        </p:nvSpPr>
        <p:spPr/>
        <p:txBody>
          <a:bodyPr/>
          <a:lstStyle/>
          <a:p>
            <a:fld id="{802006FE-6571-4354-8775-F8708372C227}" type="slidenum">
              <a:rPr lang="de-DE" smtClean="0"/>
              <a:t>7</a:t>
            </a:fld>
            <a:endParaRPr lang="de-DE"/>
          </a:p>
        </p:txBody>
      </p:sp>
      <p:sp>
        <p:nvSpPr>
          <p:cNvPr id="8" name="Textfeld 7">
            <a:extLst>
              <a:ext uri="{FF2B5EF4-FFF2-40B4-BE49-F238E27FC236}">
                <a16:creationId xmlns:a16="http://schemas.microsoft.com/office/drawing/2014/main" id="{9D85F455-6CDE-4F23-D16C-6BBE68B811DD}"/>
              </a:ext>
            </a:extLst>
          </p:cNvPr>
          <p:cNvSpPr txBox="1"/>
          <p:nvPr/>
        </p:nvSpPr>
        <p:spPr>
          <a:xfrm>
            <a:off x="1120999" y="2199369"/>
            <a:ext cx="3208321" cy="1692771"/>
          </a:xfrm>
          <a:prstGeom prst="rect">
            <a:avLst/>
          </a:prstGeom>
          <a:noFill/>
        </p:spPr>
        <p:txBody>
          <a:bodyPr wrap="square" lIns="91440" tIns="45720" rIns="91440" bIns="45720" rtlCol="0" anchor="t">
            <a:spAutoFit/>
          </a:bodyPr>
          <a:lstStyle/>
          <a:p>
            <a:r>
              <a:rPr kumimoji="0" lang="de-DE" altLang="de-DE" sz="3200" b="0" i="0" u="none" strike="noStrike" cap="none" normalizeH="0" baseline="0">
                <a:ln>
                  <a:noFill/>
                </a:ln>
                <a:solidFill>
                  <a:srgbClr val="2A86AD"/>
                </a:solidFill>
                <a:effectLst/>
                <a:latin typeface="Calibri"/>
                <a:ea typeface="Calibri"/>
                <a:cs typeface="Calibri"/>
              </a:rPr>
              <a:t>9</a:t>
            </a:r>
            <a:r>
              <a:rPr lang="de-DE" sz="3200">
                <a:solidFill>
                  <a:srgbClr val="2A86AD"/>
                </a:solidFill>
              </a:rPr>
              <a:t>'</a:t>
            </a:r>
            <a:r>
              <a:rPr kumimoji="0" lang="de-DE" altLang="de-DE" sz="3200" b="0" i="0" u="none" strike="noStrike" cap="none" normalizeH="0" baseline="0">
                <a:ln>
                  <a:noFill/>
                </a:ln>
                <a:solidFill>
                  <a:srgbClr val="2A86AD"/>
                </a:solidFill>
                <a:effectLst/>
                <a:latin typeface="Calibri"/>
                <a:ea typeface="Calibri"/>
                <a:cs typeface="Calibri"/>
              </a:rPr>
              <a:t>500 Personen</a:t>
            </a:r>
          </a:p>
          <a:p>
            <a:r>
              <a:rPr lang="de-DE" b="0">
                <a:effectLst/>
                <a:latin typeface="Calibri"/>
                <a:ea typeface="Calibri"/>
                <a:cs typeface="Calibri"/>
              </a:rPr>
              <a:t>Jedes Jahr sterben in der Schweiz rund 9‘500 Menschen frühzeitig an den Folgen des Tabak- und Nikotinkonsums.</a:t>
            </a:r>
            <a:endParaRPr lang="de-CH" sz="3200">
              <a:latin typeface="Calibri"/>
              <a:ea typeface="Calibri"/>
              <a:cs typeface="Calibri"/>
            </a:endParaRPr>
          </a:p>
        </p:txBody>
      </p:sp>
      <p:sp>
        <p:nvSpPr>
          <p:cNvPr id="9" name="Textfeld 8">
            <a:extLst>
              <a:ext uri="{FF2B5EF4-FFF2-40B4-BE49-F238E27FC236}">
                <a16:creationId xmlns:a16="http://schemas.microsoft.com/office/drawing/2014/main" id="{918EF7B7-7CE0-7472-0CD9-114C4ADDAF42}"/>
              </a:ext>
            </a:extLst>
          </p:cNvPr>
          <p:cNvSpPr txBox="1"/>
          <p:nvPr/>
        </p:nvSpPr>
        <p:spPr>
          <a:xfrm>
            <a:off x="5617691" y="1957567"/>
            <a:ext cx="4039814" cy="1138773"/>
          </a:xfrm>
          <a:prstGeom prst="rect">
            <a:avLst/>
          </a:prstGeom>
          <a:noFill/>
        </p:spPr>
        <p:txBody>
          <a:bodyPr wrap="square" rtlCol="0">
            <a:spAutoFit/>
          </a:bodyPr>
          <a:lstStyle/>
          <a:p>
            <a:r>
              <a:rPr kumimoji="0" lang="de-DE" altLang="de-DE" sz="3200" b="0" i="0" u="none" strike="noStrike" cap="none" normalizeH="0" baseline="0" dirty="0">
                <a:ln>
                  <a:noFill/>
                </a:ln>
                <a:solidFill>
                  <a:srgbClr val="2A86AD"/>
                </a:solidFill>
                <a:effectLst/>
                <a:latin typeface="Calibri" panose="020F0502020204030204" pitchFamily="34" charset="0"/>
              </a:rPr>
              <a:t>10 Jahre</a:t>
            </a:r>
          </a:p>
          <a:p>
            <a:r>
              <a:rPr lang="de-DE" dirty="0">
                <a:latin typeface="Calibri" panose="020F0502020204030204" pitchFamily="34" charset="0"/>
              </a:rPr>
              <a:t>Rauchen verkürzt die Lebenserwartung um etwa 10 Jahre. </a:t>
            </a:r>
            <a:endParaRPr lang="de-CH" dirty="0">
              <a:latin typeface="Calibri" panose="020F0502020204030204" pitchFamily="34" charset="0"/>
            </a:endParaRPr>
          </a:p>
        </p:txBody>
      </p:sp>
      <p:sp>
        <p:nvSpPr>
          <p:cNvPr id="10" name="Textfeld 9">
            <a:extLst>
              <a:ext uri="{FF2B5EF4-FFF2-40B4-BE49-F238E27FC236}">
                <a16:creationId xmlns:a16="http://schemas.microsoft.com/office/drawing/2014/main" id="{4B89554B-4C0B-DA72-76A9-46FB4E5E0BF2}"/>
              </a:ext>
            </a:extLst>
          </p:cNvPr>
          <p:cNvSpPr txBox="1"/>
          <p:nvPr/>
        </p:nvSpPr>
        <p:spPr>
          <a:xfrm>
            <a:off x="2571952" y="4400821"/>
            <a:ext cx="4554402" cy="1692771"/>
          </a:xfrm>
          <a:prstGeom prst="rect">
            <a:avLst/>
          </a:prstGeom>
          <a:noFill/>
        </p:spPr>
        <p:txBody>
          <a:bodyPr wrap="square" lIns="91440" tIns="45720" rIns="91440" bIns="45720" rtlCol="0" anchor="t">
            <a:spAutoFit/>
          </a:bodyPr>
          <a:lstStyle/>
          <a:p>
            <a:pPr lvl="0" eaLnBrk="0" fontAlgn="base" hangingPunct="0">
              <a:spcBef>
                <a:spcPct val="0"/>
              </a:spcBef>
              <a:spcAft>
                <a:spcPct val="0"/>
              </a:spcAft>
            </a:pPr>
            <a:r>
              <a:rPr kumimoji="0" lang="de-DE" altLang="de-DE" sz="3200" b="0" i="0" u="none" strike="noStrike" cap="none" normalizeH="0" baseline="0">
                <a:ln>
                  <a:noFill/>
                </a:ln>
                <a:solidFill>
                  <a:srgbClr val="2A86AD"/>
                </a:solidFill>
                <a:effectLst/>
                <a:latin typeface="Calibri"/>
                <a:ea typeface="Calibri"/>
                <a:cs typeface="Calibri"/>
              </a:rPr>
              <a:t>2</a:t>
            </a:r>
            <a:r>
              <a:rPr lang="de-DE" sz="3200">
                <a:solidFill>
                  <a:srgbClr val="2A86AD"/>
                </a:solidFill>
              </a:rPr>
              <a:t>'</a:t>
            </a:r>
            <a:r>
              <a:rPr kumimoji="0" lang="de-DE" altLang="de-DE" sz="3200" b="0" i="0" u="none" strike="noStrike" cap="none" normalizeH="0" baseline="0">
                <a:ln>
                  <a:noFill/>
                </a:ln>
                <a:solidFill>
                  <a:srgbClr val="2A86AD"/>
                </a:solidFill>
                <a:effectLst/>
                <a:latin typeface="Calibri"/>
                <a:ea typeface="Calibri"/>
                <a:cs typeface="Calibri"/>
              </a:rPr>
              <a:t>876 Anfragen</a:t>
            </a:r>
          </a:p>
          <a:p>
            <a:r>
              <a:rPr lang="de-DE" b="0" i="0">
                <a:solidFill>
                  <a:srgbClr val="121212"/>
                </a:solidFill>
                <a:effectLst/>
                <a:highlight>
                  <a:srgbClr val="FFFFFF"/>
                </a:highlight>
                <a:latin typeface="Calibri"/>
                <a:ea typeface="Calibri"/>
                <a:cs typeface="Calibri"/>
              </a:rPr>
              <a:t>Von 2012 bis 2021 registrierte </a:t>
            </a:r>
            <a:r>
              <a:rPr lang="de-DE" b="0" i="0" err="1">
                <a:solidFill>
                  <a:srgbClr val="121212"/>
                </a:solidFill>
                <a:effectLst/>
                <a:highlight>
                  <a:srgbClr val="FFFFFF"/>
                </a:highlight>
                <a:latin typeface="Calibri"/>
                <a:ea typeface="Calibri"/>
                <a:cs typeface="Calibri"/>
              </a:rPr>
              <a:t>Tox</a:t>
            </a:r>
            <a:r>
              <a:rPr lang="de-DE" b="0" i="0">
                <a:solidFill>
                  <a:srgbClr val="121212"/>
                </a:solidFill>
                <a:effectLst/>
                <a:highlight>
                  <a:srgbClr val="FFFFFF"/>
                </a:highlight>
                <a:latin typeface="Calibri"/>
                <a:ea typeface="Calibri"/>
                <a:cs typeface="Calibri"/>
              </a:rPr>
              <a:t> Info Suisse 2’876 Anfragen zu Kindern unter 6 Jahren, die sich Zigaretten oder Zigarettenstummel in den Mund gesteckt und/oder verschluckt hatten.</a:t>
            </a:r>
            <a:endParaRPr lang="de-CH" sz="3200">
              <a:latin typeface="Calibri"/>
              <a:ea typeface="Calibri"/>
              <a:cs typeface="Calibri"/>
            </a:endParaRPr>
          </a:p>
        </p:txBody>
      </p:sp>
      <p:pic>
        <p:nvPicPr>
          <p:cNvPr id="3" name="Grafik 2">
            <a:extLst>
              <a:ext uri="{FF2B5EF4-FFF2-40B4-BE49-F238E27FC236}">
                <a16:creationId xmlns:a16="http://schemas.microsoft.com/office/drawing/2014/main" id="{7793BB3E-AC6B-141B-0034-67122AECC995}"/>
              </a:ext>
            </a:extLst>
          </p:cNvPr>
          <p:cNvPicPr>
            <a:picLocks noChangeAspect="1"/>
          </p:cNvPicPr>
          <p:nvPr/>
        </p:nvPicPr>
        <p:blipFill>
          <a:blip r:embed="rId3"/>
          <a:stretch>
            <a:fillRect/>
          </a:stretch>
        </p:blipFill>
        <p:spPr>
          <a:xfrm>
            <a:off x="7637598" y="3830400"/>
            <a:ext cx="4554402" cy="3027600"/>
          </a:xfrm>
          <a:prstGeom prst="rect">
            <a:avLst/>
          </a:prstGeom>
        </p:spPr>
      </p:pic>
    </p:spTree>
    <p:extLst>
      <p:ext uri="{BB962C8B-B14F-4D97-AF65-F5344CB8AC3E}">
        <p14:creationId xmlns:p14="http://schemas.microsoft.com/office/powerpoint/2010/main" val="5477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498D29-9F6F-3651-9304-EE389CAAA7C0}"/>
              </a:ext>
            </a:extLst>
          </p:cNvPr>
          <p:cNvSpPr>
            <a:spLocks noGrp="1"/>
          </p:cNvSpPr>
          <p:nvPr>
            <p:ph type="title"/>
          </p:nvPr>
        </p:nvSpPr>
        <p:spPr/>
        <p:txBody>
          <a:bodyPr anchor="ctr">
            <a:normAutofit/>
          </a:bodyPr>
          <a:lstStyle/>
          <a:p>
            <a:r>
              <a:rPr lang="de-DE"/>
              <a:t>Fragen für die Diskussion</a:t>
            </a:r>
            <a:endParaRPr lang="de-CH"/>
          </a:p>
        </p:txBody>
      </p:sp>
      <p:sp>
        <p:nvSpPr>
          <p:cNvPr id="3" name="Inhaltsplatzhalter 2">
            <a:extLst>
              <a:ext uri="{FF2B5EF4-FFF2-40B4-BE49-F238E27FC236}">
                <a16:creationId xmlns:a16="http://schemas.microsoft.com/office/drawing/2014/main" id="{07B69AD5-7F3B-BB61-84A7-8FD1F55F202C}"/>
              </a:ext>
            </a:extLst>
          </p:cNvPr>
          <p:cNvSpPr>
            <a:spLocks noGrp="1"/>
          </p:cNvSpPr>
          <p:nvPr>
            <p:ph idx="1"/>
          </p:nvPr>
        </p:nvSpPr>
        <p:spPr/>
        <p:txBody>
          <a:bodyPr>
            <a:normAutofit/>
          </a:bodyPr>
          <a:lstStyle/>
          <a:p>
            <a:pPr lvl="0">
              <a:spcAft>
                <a:spcPts val="1000"/>
              </a:spcAft>
            </a:pPr>
            <a:r>
              <a:rPr lang="de-CH" dirty="0"/>
              <a:t>Was denkst du: Warum werfen so viele Menschen ihre Zigarettenstummel einfach auf den Boden?</a:t>
            </a:r>
          </a:p>
          <a:p>
            <a:pPr lvl="0">
              <a:spcAft>
                <a:spcPts val="1000"/>
              </a:spcAft>
            </a:pPr>
            <a:r>
              <a:rPr lang="de-DE" dirty="0"/>
              <a:t>Warum sind Zigarettenstummel so schädlich für Umwelt, Tiere und Menschen?</a:t>
            </a:r>
          </a:p>
          <a:p>
            <a:pPr lvl="0">
              <a:spcAft>
                <a:spcPts val="1000"/>
              </a:spcAft>
            </a:pPr>
            <a:r>
              <a:rPr lang="de-DE" dirty="0"/>
              <a:t>Was kann ich als </a:t>
            </a:r>
            <a:r>
              <a:rPr lang="de-DE" b="1" dirty="0"/>
              <a:t>Einzelperson</a:t>
            </a:r>
            <a:r>
              <a:rPr lang="de-DE" dirty="0"/>
              <a:t> tun, um Zigaretten-Littering zu reduzieren?</a:t>
            </a:r>
          </a:p>
          <a:p>
            <a:pPr lvl="0">
              <a:spcAft>
                <a:spcPts val="1000"/>
              </a:spcAft>
            </a:pPr>
            <a:r>
              <a:rPr lang="de-DE" dirty="0"/>
              <a:t>Was könnten wir als </a:t>
            </a:r>
            <a:r>
              <a:rPr lang="de-DE" b="1" dirty="0"/>
              <a:t>Klasse</a:t>
            </a:r>
            <a:r>
              <a:rPr lang="de-DE" dirty="0"/>
              <a:t> tun, um Zigaretten-Littering zu reduzieren?</a:t>
            </a:r>
            <a:endParaRPr lang="de-CH" dirty="0"/>
          </a:p>
        </p:txBody>
      </p:sp>
      <p:sp>
        <p:nvSpPr>
          <p:cNvPr id="4" name="Foliennummernplatzhalter 3">
            <a:extLst>
              <a:ext uri="{FF2B5EF4-FFF2-40B4-BE49-F238E27FC236}">
                <a16:creationId xmlns:a16="http://schemas.microsoft.com/office/drawing/2014/main" id="{6BF306E3-50D7-9BD9-9761-1A42E94E574D}"/>
              </a:ext>
            </a:extLst>
          </p:cNvPr>
          <p:cNvSpPr>
            <a:spLocks noGrp="1"/>
          </p:cNvSpPr>
          <p:nvPr>
            <p:ph type="sldNum" sz="quarter" idx="12"/>
          </p:nvPr>
        </p:nvSpPr>
        <p:spPr/>
        <p:txBody>
          <a:bodyPr anchor="ctr">
            <a:normAutofit/>
          </a:bodyPr>
          <a:lstStyle/>
          <a:p>
            <a:pPr>
              <a:spcAft>
                <a:spcPts val="600"/>
              </a:spcAft>
            </a:pPr>
            <a:fld id="{802006FE-6571-4354-8775-F8708372C227}" type="slidenum">
              <a:rPr lang="de-DE" smtClean="0"/>
              <a:pPr>
                <a:spcAft>
                  <a:spcPts val="600"/>
                </a:spcAft>
              </a:pPr>
              <a:t>8</a:t>
            </a:fld>
            <a:endParaRPr lang="de-DE"/>
          </a:p>
        </p:txBody>
      </p:sp>
    </p:spTree>
    <p:extLst>
      <p:ext uri="{BB962C8B-B14F-4D97-AF65-F5344CB8AC3E}">
        <p14:creationId xmlns:p14="http://schemas.microsoft.com/office/powerpoint/2010/main" val="3097082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54BD675-92EC-B35A-1C4B-FF80E747ACCD}"/>
              </a:ext>
            </a:extLst>
          </p:cNvPr>
          <p:cNvSpPr>
            <a:spLocks noGrp="1"/>
          </p:cNvSpPr>
          <p:nvPr>
            <p:ph type="sldNum" sz="quarter" idx="12"/>
          </p:nvPr>
        </p:nvSpPr>
        <p:spPr/>
        <p:txBody>
          <a:bodyPr/>
          <a:lstStyle/>
          <a:p>
            <a:fld id="{802006FE-6571-4354-8775-F8708372C227}" type="slidenum">
              <a:rPr lang="de-DE" smtClean="0"/>
              <a:t>9</a:t>
            </a:fld>
            <a:endParaRPr lang="de-DE"/>
          </a:p>
        </p:txBody>
      </p:sp>
      <p:sp>
        <p:nvSpPr>
          <p:cNvPr id="4" name="Textfeld 3">
            <a:extLst>
              <a:ext uri="{FF2B5EF4-FFF2-40B4-BE49-F238E27FC236}">
                <a16:creationId xmlns:a16="http://schemas.microsoft.com/office/drawing/2014/main" id="{173A0961-60F2-8DFC-94D8-8048B1B1D42A}"/>
              </a:ext>
            </a:extLst>
          </p:cNvPr>
          <p:cNvSpPr txBox="1"/>
          <p:nvPr/>
        </p:nvSpPr>
        <p:spPr>
          <a:xfrm>
            <a:off x="927833" y="5487635"/>
            <a:ext cx="6097464" cy="480131"/>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1000"/>
              </a:spcAft>
              <a:buClrTx/>
              <a:buSzTx/>
              <a:tabLst/>
              <a:defRPr/>
            </a:pPr>
            <a:r>
              <a:rPr kumimoji="0" lang="de-CH" sz="2800" b="0" i="0" u="sng" strike="noStrike" kern="1200" cap="none" spc="0" normalizeH="0" baseline="0" noProof="0" dirty="0">
                <a:ln>
                  <a:noFill/>
                </a:ln>
                <a:solidFill>
                  <a:prstClr val="black"/>
                </a:solidFill>
                <a:effectLst/>
                <a:uLnTx/>
                <a:uFillTx/>
                <a:latin typeface="Calibri" panose="020F0502020204030204" pitchFamily="34" charset="0"/>
                <a:ea typeface="+mn-ea"/>
                <a:cs typeface="+mn-cs"/>
                <a:hlinkClick r:id="rId3"/>
              </a:rPr>
              <a:t>https://vimeo.com/819036391</a:t>
            </a:r>
            <a:r>
              <a:rPr kumimoji="0" lang="de-CH"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endParaRPr kumimoji="0" lang="de-DE"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5" name="Grafik 4" descr="Ein Bild, das Screenshot, Grafiken, Grafikdesign, Schrift enthält.&#10;&#10;KI-generierte Inhalte können fehlerhaft sein.">
            <a:extLst>
              <a:ext uri="{FF2B5EF4-FFF2-40B4-BE49-F238E27FC236}">
                <a16:creationId xmlns:a16="http://schemas.microsoft.com/office/drawing/2014/main" id="{9A6FCC30-9508-9DDC-C385-725DC28AE835}"/>
              </a:ext>
            </a:extLst>
          </p:cNvPr>
          <p:cNvPicPr>
            <a:picLocks noChangeAspect="1"/>
          </p:cNvPicPr>
          <p:nvPr/>
        </p:nvPicPr>
        <p:blipFill>
          <a:blip r:embed="rId4"/>
          <a:srcRect l="19657" r="3180"/>
          <a:stretch>
            <a:fillRect/>
          </a:stretch>
        </p:blipFill>
        <p:spPr>
          <a:xfrm>
            <a:off x="1027236" y="1579253"/>
            <a:ext cx="5856164" cy="3699493"/>
          </a:xfrm>
          <a:prstGeom prst="rect">
            <a:avLst/>
          </a:prstGeom>
        </p:spPr>
      </p:pic>
      <p:sp>
        <p:nvSpPr>
          <p:cNvPr id="6" name="Titel 1">
            <a:extLst>
              <a:ext uri="{FF2B5EF4-FFF2-40B4-BE49-F238E27FC236}">
                <a16:creationId xmlns:a16="http://schemas.microsoft.com/office/drawing/2014/main" id="{4F8AE4B4-CAEF-9DB0-593C-5ADFAF825F04}"/>
              </a:ext>
            </a:extLst>
          </p:cNvPr>
          <p:cNvSpPr txBox="1">
            <a:spLocks/>
          </p:cNvSpPr>
          <p:nvPr/>
        </p:nvSpPr>
        <p:spPr>
          <a:xfrm>
            <a:off x="838200" y="365125"/>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r>
              <a:rPr lang="de-DE" dirty="0"/>
              <a:t>V</a:t>
            </a:r>
            <a:r>
              <a:rPr lang="de-CH" dirty="0" err="1"/>
              <a:t>ideo</a:t>
            </a:r>
            <a:endParaRPr lang="de-CH" dirty="0"/>
          </a:p>
        </p:txBody>
      </p:sp>
    </p:spTree>
    <p:extLst>
      <p:ext uri="{BB962C8B-B14F-4D97-AF65-F5344CB8AC3E}">
        <p14:creationId xmlns:p14="http://schemas.microsoft.com/office/powerpoint/2010/main" val="3111303377"/>
      </p:ext>
    </p:extLst>
  </p:cSld>
  <p:clrMapOvr>
    <a:masterClrMapping/>
  </p:clrMapOvr>
</p:sld>
</file>

<file path=ppt/theme/theme1.xml><?xml version="1.0" encoding="utf-8"?>
<a:theme xmlns:a="http://schemas.openxmlformats.org/drawingml/2006/main" name="Larissa">
  <a:themeElements>
    <a:clrScheme name="stop2drop">
      <a:dk1>
        <a:sysClr val="windowText" lastClr="000000"/>
      </a:dk1>
      <a:lt1>
        <a:sysClr val="window" lastClr="FFFFFF"/>
      </a:lt1>
      <a:dk2>
        <a:srgbClr val="3AA9CF"/>
      </a:dk2>
      <a:lt2>
        <a:srgbClr val="FFFFFF"/>
      </a:lt2>
      <a:accent1>
        <a:srgbClr val="2A86AD"/>
      </a:accent1>
      <a:accent2>
        <a:srgbClr val="328F32"/>
      </a:accent2>
      <a:accent3>
        <a:srgbClr val="EA5655"/>
      </a:accent3>
      <a:accent4>
        <a:srgbClr val="FFC000"/>
      </a:accent4>
      <a:accent5>
        <a:srgbClr val="000000"/>
      </a:accent5>
      <a:accent6>
        <a:srgbClr val="000000"/>
      </a:accent6>
      <a:hlink>
        <a:srgbClr val="2A86AD"/>
      </a:hlink>
      <a:folHlink>
        <a:srgbClr val="2A86AD"/>
      </a:folHlink>
    </a:clrScheme>
    <a:fontScheme name="Lariss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F22BE4C7174E044A62F1446D87C7B06" ma:contentTypeVersion="14" ma:contentTypeDescription="Ein neues Dokument erstellen." ma:contentTypeScope="" ma:versionID="5bd8868982af49b847a16b86f02b51ab">
  <xsd:schema xmlns:xsd="http://www.w3.org/2001/XMLSchema" xmlns:xs="http://www.w3.org/2001/XMLSchema" xmlns:p="http://schemas.microsoft.com/office/2006/metadata/properties" xmlns:ns2="5c3cd70e-ac55-4a4b-8dad-56a3c3c359da" xmlns:ns3="3cc4b810-a0b6-44b1-b73c-8057b5319d8b" targetNamespace="http://schemas.microsoft.com/office/2006/metadata/properties" ma:root="true" ma:fieldsID="2ccddcd9dbb97ed89282d5dc5372487a" ns2:_="" ns3:_="">
    <xsd:import namespace="5c3cd70e-ac55-4a4b-8dad-56a3c3c359da"/>
    <xsd:import namespace="3cc4b810-a0b6-44b1-b73c-8057b5319d8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3cd70e-ac55-4a4b-8dad-56a3c3c359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markierungen" ma:readOnly="false" ma:fieldId="{5cf76f15-5ced-4ddc-b409-7134ff3c332f}" ma:taxonomyMulti="true" ma:sspId="442729fd-72ca-44ac-830a-86771e3c4fa7" ma:termSetId="09814cd3-568e-fe90-9814-8d621ff8fb84" ma:anchorId="fba54fb3-c3e1-fe81-a776-ca4b69148c4d" ma:open="true" ma:isKeyword="false">
      <xsd:complexType>
        <xsd:sequence>
          <xsd:element ref="pc:Terms" minOccurs="0" maxOccurs="1"/>
        </xsd:sequence>
      </xsd:complex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cc4b810-a0b6-44b1-b73c-8057b5319d8b"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c3cd70e-ac55-4a4b-8dad-56a3c3c359d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5D1ED4B-8183-4403-935D-CEE8432B0B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3cd70e-ac55-4a4b-8dad-56a3c3c359da"/>
    <ds:schemaRef ds:uri="3cc4b810-a0b6-44b1-b73c-8057b5319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842043-81DB-44D5-A2BB-0E0CE11883C2}">
  <ds:schemaRefs>
    <ds:schemaRef ds:uri="http://schemas.microsoft.com/sharepoint/v3/contenttype/forms"/>
  </ds:schemaRefs>
</ds:datastoreItem>
</file>

<file path=customXml/itemProps3.xml><?xml version="1.0" encoding="utf-8"?>
<ds:datastoreItem xmlns:ds="http://schemas.openxmlformats.org/officeDocument/2006/customXml" ds:itemID="{1215B66D-6A49-4EC8-A7D9-E83B5CD08205}">
  <ds:schemaRefs>
    <ds:schemaRef ds:uri="3cc4b810-a0b6-44b1-b73c-8057b5319d8b"/>
    <ds:schemaRef ds:uri="5c3cd70e-ac55-4a4b-8dad-56a3c3c359da"/>
    <ds:schemaRef ds:uri="f42ae6e5-329d-4bfe-ab07-ec9b675df5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1139</Words>
  <Application>Microsoft Office PowerPoint</Application>
  <PresentationFormat>Breitbild</PresentationFormat>
  <Paragraphs>122</Paragraphs>
  <Slides>10</Slides>
  <Notes>10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10</vt:i4>
      </vt:variant>
    </vt:vector>
  </HeadingPairs>
  <TitlesOfParts>
    <vt:vector size="14" baseType="lpstr">
      <vt:lpstr>Aptos</vt:lpstr>
      <vt:lpstr>Arial</vt:lpstr>
      <vt:lpstr>Calibri</vt:lpstr>
      <vt:lpstr>Larissa</vt:lpstr>
      <vt:lpstr>stop2drop</vt:lpstr>
      <vt:lpstr>Schulklasse aus Burgdorf (BE)</vt:lpstr>
      <vt:lpstr>PowerPoint-Präsentation</vt:lpstr>
      <vt:lpstr>Problem: Zigaretten-Littering</vt:lpstr>
      <vt:lpstr>Problem: Zigaretten-Littering</vt:lpstr>
      <vt:lpstr>Zigaretten-Littering: Umweltverschmutzung</vt:lpstr>
      <vt:lpstr>Zigaretten-Littering: Gesundheitsgefährdung</vt:lpstr>
      <vt:lpstr>Fragen für die Diskussion</vt:lpstr>
      <vt:lpstr>PowerPoint-Präsentation</vt:lpstr>
      <vt:lpstr>Aktiv werden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Padlina</dc:creator>
  <cp:lastModifiedBy>Andrea Renggli</cp:lastModifiedBy>
  <cp:revision>2</cp:revision>
  <dcterms:created xsi:type="dcterms:W3CDTF">2024-03-20T12:45:04Z</dcterms:created>
  <dcterms:modified xsi:type="dcterms:W3CDTF">2026-01-20T15:02:01Z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0x010100BF22BE4C7174E044A62F1446D87C7B06</vt:lpwstr>
  </property>
</Properties>
</file>